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60" r:id="rId2"/>
  </p:sldMasterIdLst>
  <p:notesMasterIdLst>
    <p:notesMasterId r:id="rId4"/>
  </p:notesMasterIdLst>
  <p:handoutMasterIdLst>
    <p:handoutMasterId r:id="rId5"/>
  </p:handoutMasterIdLst>
  <p:sldIdLst>
    <p:sldId id="258" r:id="rId3"/>
  </p:sldIdLst>
  <p:sldSz cx="21388388" cy="30275213"/>
  <p:notesSz cx="7315200" cy="9601200"/>
  <p:defaultTextStyle>
    <a:defPPr>
      <a:defRPr lang="en-US"/>
    </a:defPPr>
    <a:lvl1pPr marL="0" algn="l" defTabSz="3038715" rtl="0" eaLnBrk="1" latinLnBrk="0" hangingPunct="1">
      <a:defRPr sz="6000" kern="1200">
        <a:solidFill>
          <a:schemeClr val="tx1"/>
        </a:solidFill>
        <a:latin typeface="+mn-lt"/>
        <a:ea typeface="+mn-ea"/>
        <a:cs typeface="+mn-cs"/>
      </a:defRPr>
    </a:lvl1pPr>
    <a:lvl2pPr marL="1519358" algn="l" defTabSz="3038715" rtl="0" eaLnBrk="1" latinLnBrk="0" hangingPunct="1">
      <a:defRPr sz="6000" kern="1200">
        <a:solidFill>
          <a:schemeClr val="tx1"/>
        </a:solidFill>
        <a:latin typeface="+mn-lt"/>
        <a:ea typeface="+mn-ea"/>
        <a:cs typeface="+mn-cs"/>
      </a:defRPr>
    </a:lvl2pPr>
    <a:lvl3pPr marL="3038715" algn="l" defTabSz="3038715" rtl="0" eaLnBrk="1" latinLnBrk="0" hangingPunct="1">
      <a:defRPr sz="6000" kern="1200">
        <a:solidFill>
          <a:schemeClr val="tx1"/>
        </a:solidFill>
        <a:latin typeface="+mn-lt"/>
        <a:ea typeface="+mn-ea"/>
        <a:cs typeface="+mn-cs"/>
      </a:defRPr>
    </a:lvl3pPr>
    <a:lvl4pPr marL="4558071" algn="l" defTabSz="3038715" rtl="0" eaLnBrk="1" latinLnBrk="0" hangingPunct="1">
      <a:defRPr sz="6000" kern="1200">
        <a:solidFill>
          <a:schemeClr val="tx1"/>
        </a:solidFill>
        <a:latin typeface="+mn-lt"/>
        <a:ea typeface="+mn-ea"/>
        <a:cs typeface="+mn-cs"/>
      </a:defRPr>
    </a:lvl4pPr>
    <a:lvl5pPr marL="6077429" algn="l" defTabSz="3038715" rtl="0" eaLnBrk="1" latinLnBrk="0" hangingPunct="1">
      <a:defRPr sz="6000" kern="1200">
        <a:solidFill>
          <a:schemeClr val="tx1"/>
        </a:solidFill>
        <a:latin typeface="+mn-lt"/>
        <a:ea typeface="+mn-ea"/>
        <a:cs typeface="+mn-cs"/>
      </a:defRPr>
    </a:lvl5pPr>
    <a:lvl6pPr marL="7596786" algn="l" defTabSz="3038715" rtl="0" eaLnBrk="1" latinLnBrk="0" hangingPunct="1">
      <a:defRPr sz="6000" kern="1200">
        <a:solidFill>
          <a:schemeClr val="tx1"/>
        </a:solidFill>
        <a:latin typeface="+mn-lt"/>
        <a:ea typeface="+mn-ea"/>
        <a:cs typeface="+mn-cs"/>
      </a:defRPr>
    </a:lvl6pPr>
    <a:lvl7pPr marL="9116145" algn="l" defTabSz="3038715" rtl="0" eaLnBrk="1" latinLnBrk="0" hangingPunct="1">
      <a:defRPr sz="6000" kern="1200">
        <a:solidFill>
          <a:schemeClr val="tx1"/>
        </a:solidFill>
        <a:latin typeface="+mn-lt"/>
        <a:ea typeface="+mn-ea"/>
        <a:cs typeface="+mn-cs"/>
      </a:defRPr>
    </a:lvl7pPr>
    <a:lvl8pPr marL="10635501" algn="l" defTabSz="3038715" rtl="0" eaLnBrk="1" latinLnBrk="0" hangingPunct="1">
      <a:defRPr sz="6000" kern="1200">
        <a:solidFill>
          <a:schemeClr val="tx1"/>
        </a:solidFill>
        <a:latin typeface="+mn-lt"/>
        <a:ea typeface="+mn-ea"/>
        <a:cs typeface="+mn-cs"/>
      </a:defRPr>
    </a:lvl8pPr>
    <a:lvl9pPr marL="12154859" algn="l" defTabSz="3038715" rtl="0" eaLnBrk="1" latinLnBrk="0" hangingPunct="1">
      <a:defRPr sz="6000"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265">
          <p15:clr>
            <a:srgbClr val="A4A3A4"/>
          </p15:clr>
        </p15:guide>
        <p15:guide id="3" orient="horz" pos="18541">
          <p15:clr>
            <a:srgbClr val="A4A3A4"/>
          </p15:clr>
        </p15:guide>
        <p15:guide id="5" pos="13191">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E6C7"/>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94" autoAdjust="0"/>
    <p:restoredTop sz="96357" autoAdjust="0"/>
  </p:normalViewPr>
  <p:slideViewPr>
    <p:cSldViewPr snapToGrid="0" snapToObjects="1" showGuides="1">
      <p:cViewPr>
        <p:scale>
          <a:sx n="100" d="100"/>
          <a:sy n="100" d="100"/>
        </p:scale>
        <p:origin x="-1686" y="-3078"/>
      </p:cViewPr>
      <p:guideLst>
        <p:guide orient="horz" pos="265"/>
        <p:guide orient="horz" pos="18541"/>
        <p:guide pos="1319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83" d="100"/>
          <a:sy n="83" d="100"/>
        </p:scale>
        <p:origin x="-2730"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11" Type="http://schemas.microsoft.com/office/2016/11/relationships/changesInfo" Target="changesInfos/changesInfo1.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slop, Alan" userId="01eff4fa-7cb3-4d5f-91e3-dd98dc9e275e" providerId="ADAL" clId="{B2C98D3B-8D18-43BF-9761-C03B06B2B05B}"/>
    <pc:docChg chg="modSld">
      <pc:chgData name="Heslop, Alan" userId="01eff4fa-7cb3-4d5f-91e3-dd98dc9e275e" providerId="ADAL" clId="{B2C98D3B-8D18-43BF-9761-C03B06B2B05B}" dt="2022-08-19T10:20:55.068" v="17" actId="1035"/>
      <pc:docMkLst>
        <pc:docMk/>
      </pc:docMkLst>
      <pc:sldChg chg="modSp mod">
        <pc:chgData name="Heslop, Alan" userId="01eff4fa-7cb3-4d5f-91e3-dd98dc9e275e" providerId="ADAL" clId="{B2C98D3B-8D18-43BF-9761-C03B06B2B05B}" dt="2022-08-19T10:20:55.068" v="17" actId="1035"/>
        <pc:sldMkLst>
          <pc:docMk/>
          <pc:sldMk cId="1787527035" sldId="258"/>
        </pc:sldMkLst>
        <pc:picChg chg="mod">
          <ac:chgData name="Heslop, Alan" userId="01eff4fa-7cb3-4d5f-91e3-dd98dc9e275e" providerId="ADAL" clId="{B2C98D3B-8D18-43BF-9761-C03B06B2B05B}" dt="2022-08-19T10:20:55.068" v="17" actId="1035"/>
          <ac:picMkLst>
            <pc:docMk/>
            <pc:sldMk cId="1787527035" sldId="258"/>
            <ac:picMk id="13" creationId="{74352117-0CB1-472C-AE45-D7B51B2884A6}"/>
          </ac:picMkLst>
        </pc:picChg>
        <pc:picChg chg="mod">
          <ac:chgData name="Heslop, Alan" userId="01eff4fa-7cb3-4d5f-91e3-dd98dc9e275e" providerId="ADAL" clId="{B2C98D3B-8D18-43BF-9761-C03B06B2B05B}" dt="2022-08-19T10:20:51.783" v="16" actId="1036"/>
          <ac:picMkLst>
            <pc:docMk/>
            <pc:sldMk cId="1787527035" sldId="258"/>
            <ac:picMk id="93" creationId="{269A0B5A-C2C8-4CEF-8515-4DA8124A64C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0158C5BC-9A70-462C-B28D-9600239EAC64}" type="datetimeFigureOut">
              <a:rPr lang="en-US" smtClean="0"/>
              <a:pPr/>
              <a:t>8/19/2022</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26391135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E6CC2317-6751-4CD4-9995-8782DD78E936}" type="datetimeFigureOut">
              <a:rPr lang="en-US" smtClean="0"/>
              <a:pPr/>
              <a:t>8/19/2022</a:t>
            </a:fld>
            <a:endParaRPr lang="en-US"/>
          </a:p>
        </p:txBody>
      </p:sp>
      <p:sp>
        <p:nvSpPr>
          <p:cNvPr id="4" name="Slide Image Placeholder 3"/>
          <p:cNvSpPr>
            <a:spLocks noGrp="1" noRot="1" noChangeAspect="1"/>
          </p:cNvSpPr>
          <p:nvPr>
            <p:ph type="sldImg" idx="2"/>
          </p:nvPr>
        </p:nvSpPr>
        <p:spPr>
          <a:xfrm>
            <a:off x="2386013" y="720725"/>
            <a:ext cx="2543175"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26A1A87D-CAF7-4BDC-A0D3-C0DBEDE81619}" type="slidenum">
              <a:rPr lang="en-US" smtClean="0"/>
              <a:pPr/>
              <a:t>‹#›</a:t>
            </a:fld>
            <a:endParaRPr lang="en-US"/>
          </a:p>
        </p:txBody>
      </p:sp>
    </p:spTree>
    <p:extLst>
      <p:ext uri="{BB962C8B-B14F-4D97-AF65-F5344CB8AC3E}">
        <p14:creationId xmlns:p14="http://schemas.microsoft.com/office/powerpoint/2010/main" val="3109100856"/>
      </p:ext>
    </p:extLst>
  </p:cSld>
  <p:clrMap bg1="lt1" tx1="dk1" bg2="lt2" tx2="dk2" accent1="accent1" accent2="accent2" accent3="accent3" accent4="accent4" accent5="accent5" accent6="accent6" hlink="hlink" folHlink="folHlink"/>
  <p:notesStyle>
    <a:lvl1pPr marL="0" algn="l" defTabSz="3038715" rtl="0" eaLnBrk="1" latinLnBrk="0" hangingPunct="1">
      <a:defRPr sz="4100" kern="1200">
        <a:solidFill>
          <a:schemeClr val="tx1"/>
        </a:solidFill>
        <a:latin typeface="+mn-lt"/>
        <a:ea typeface="+mn-ea"/>
        <a:cs typeface="+mn-cs"/>
      </a:defRPr>
    </a:lvl1pPr>
    <a:lvl2pPr marL="1519358" algn="l" defTabSz="3038715" rtl="0" eaLnBrk="1" latinLnBrk="0" hangingPunct="1">
      <a:defRPr sz="4100" kern="1200">
        <a:solidFill>
          <a:schemeClr val="tx1"/>
        </a:solidFill>
        <a:latin typeface="+mn-lt"/>
        <a:ea typeface="+mn-ea"/>
        <a:cs typeface="+mn-cs"/>
      </a:defRPr>
    </a:lvl2pPr>
    <a:lvl3pPr marL="3038715" algn="l" defTabSz="3038715" rtl="0" eaLnBrk="1" latinLnBrk="0" hangingPunct="1">
      <a:defRPr sz="4100" kern="1200">
        <a:solidFill>
          <a:schemeClr val="tx1"/>
        </a:solidFill>
        <a:latin typeface="+mn-lt"/>
        <a:ea typeface="+mn-ea"/>
        <a:cs typeface="+mn-cs"/>
      </a:defRPr>
    </a:lvl3pPr>
    <a:lvl4pPr marL="4558071" algn="l" defTabSz="3038715" rtl="0" eaLnBrk="1" latinLnBrk="0" hangingPunct="1">
      <a:defRPr sz="4100" kern="1200">
        <a:solidFill>
          <a:schemeClr val="tx1"/>
        </a:solidFill>
        <a:latin typeface="+mn-lt"/>
        <a:ea typeface="+mn-ea"/>
        <a:cs typeface="+mn-cs"/>
      </a:defRPr>
    </a:lvl4pPr>
    <a:lvl5pPr marL="6077429" algn="l" defTabSz="3038715" rtl="0" eaLnBrk="1" latinLnBrk="0" hangingPunct="1">
      <a:defRPr sz="4100" kern="1200">
        <a:solidFill>
          <a:schemeClr val="tx1"/>
        </a:solidFill>
        <a:latin typeface="+mn-lt"/>
        <a:ea typeface="+mn-ea"/>
        <a:cs typeface="+mn-cs"/>
      </a:defRPr>
    </a:lvl5pPr>
    <a:lvl6pPr marL="7596786" algn="l" defTabSz="3038715" rtl="0" eaLnBrk="1" latinLnBrk="0" hangingPunct="1">
      <a:defRPr sz="4100" kern="1200">
        <a:solidFill>
          <a:schemeClr val="tx1"/>
        </a:solidFill>
        <a:latin typeface="+mn-lt"/>
        <a:ea typeface="+mn-ea"/>
        <a:cs typeface="+mn-cs"/>
      </a:defRPr>
    </a:lvl6pPr>
    <a:lvl7pPr marL="9116145" algn="l" defTabSz="3038715" rtl="0" eaLnBrk="1" latinLnBrk="0" hangingPunct="1">
      <a:defRPr sz="4100" kern="1200">
        <a:solidFill>
          <a:schemeClr val="tx1"/>
        </a:solidFill>
        <a:latin typeface="+mn-lt"/>
        <a:ea typeface="+mn-ea"/>
        <a:cs typeface="+mn-cs"/>
      </a:defRPr>
    </a:lvl7pPr>
    <a:lvl8pPr marL="10635501" algn="l" defTabSz="3038715" rtl="0" eaLnBrk="1" latinLnBrk="0" hangingPunct="1">
      <a:defRPr sz="4100" kern="1200">
        <a:solidFill>
          <a:schemeClr val="tx1"/>
        </a:solidFill>
        <a:latin typeface="+mn-lt"/>
        <a:ea typeface="+mn-ea"/>
        <a:cs typeface="+mn-cs"/>
      </a:defRPr>
    </a:lvl8pPr>
    <a:lvl9pPr marL="12154859" algn="l" defTabSz="3038715" rtl="0" eaLnBrk="1" latinLnBrk="0" hangingPunct="1">
      <a:defRPr sz="4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GB"/>
              <a:t>Over 1/3 of companies do not have a structured onboarding process (https://www.businessnewsdaily.com/9936-consequences-poor-onboarding.html)</a:t>
            </a:r>
          </a:p>
          <a:p>
            <a:r>
              <a:rPr lang="en-GB"/>
              <a:t>Employee members image (https://www.pngitem.com/middle/hmhoJRb_happy-employees-transparent-background-hd-png-download/)</a:t>
            </a:r>
          </a:p>
          <a:p>
            <a:r>
              <a:rPr lang="en-GB"/>
              <a:t>Onboarding flow image https://www.pngegg.com/en/png-xofzy</a:t>
            </a:r>
          </a:p>
          <a:p>
            <a:r>
              <a:rPr lang="en-GB"/>
              <a:t>Employee empowerment (https://www.pngegg.com/en/png-pbwgj)</a:t>
            </a:r>
          </a:p>
          <a:p>
            <a:r>
              <a:rPr lang="en-GB"/>
              <a:t>Statistical introduction: https://www.oak.com/blog/employee-onboarding-statistics/</a:t>
            </a:r>
          </a:p>
        </p:txBody>
      </p:sp>
      <p:sp>
        <p:nvSpPr>
          <p:cNvPr id="4" name="Slide Number Placeholder 3"/>
          <p:cNvSpPr>
            <a:spLocks noGrp="1"/>
          </p:cNvSpPr>
          <p:nvPr>
            <p:ph type="sldNum" sz="quarter" idx="5"/>
          </p:nvPr>
        </p:nvSpPr>
        <p:spPr/>
        <p:txBody>
          <a:bodyPr/>
          <a:lstStyle/>
          <a:p>
            <a:fld id="{26A1A87D-CAF7-4BDC-A0D3-C0DBEDE81619}" type="slidenum">
              <a:rPr lang="en-US" smtClean="0"/>
              <a:pPr/>
              <a:t>1</a:t>
            </a:fld>
            <a:endParaRPr lang="en-US"/>
          </a:p>
        </p:txBody>
      </p:sp>
    </p:spTree>
    <p:extLst>
      <p:ext uri="{BB962C8B-B14F-4D97-AF65-F5344CB8AC3E}">
        <p14:creationId xmlns:p14="http://schemas.microsoft.com/office/powerpoint/2010/main" val="2405099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1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40616" y="5365571"/>
            <a:ext cx="10101856"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49463" y="4842926"/>
            <a:ext cx="10093882"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49461" y="13071318"/>
            <a:ext cx="10096349"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0846594" y="4842926"/>
            <a:ext cx="10093752"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0846594" y="5365571"/>
            <a:ext cx="10093752"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0846595" y="13087287"/>
            <a:ext cx="10090978"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0842726" y="13648379"/>
            <a:ext cx="10094847"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0854419" y="23617471"/>
            <a:ext cx="10085926"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0846595" y="24192709"/>
            <a:ext cx="10090978"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40616" y="13633726"/>
            <a:ext cx="10102728"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2890078" y="3554249"/>
            <a:ext cx="15608232" cy="769233"/>
          </a:xfrm>
          <a:prstGeom prst="rect">
            <a:avLst/>
          </a:prstGeom>
        </p:spPr>
        <p:txBody>
          <a:bodyPr lIns="54681" tIns="27341" rIns="54681" bIns="27341">
            <a:normAutofit/>
          </a:bodyPr>
          <a:lstStyle>
            <a:lvl1pPr marL="0" indent="0" algn="ctr">
              <a:buFontTx/>
              <a:buNone/>
              <a:defRPr sz="4300">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affiliations</a:t>
            </a:r>
          </a:p>
        </p:txBody>
      </p:sp>
      <p:sp>
        <p:nvSpPr>
          <p:cNvPr id="79" name="Text Placeholder 76"/>
          <p:cNvSpPr>
            <a:spLocks noGrp="1"/>
          </p:cNvSpPr>
          <p:nvPr>
            <p:ph type="body" sz="quarter" idx="151" hasCustomPrompt="1"/>
          </p:nvPr>
        </p:nvSpPr>
        <p:spPr>
          <a:xfrm>
            <a:off x="2890078" y="2235565"/>
            <a:ext cx="15608232" cy="1318684"/>
          </a:xfrm>
          <a:prstGeom prst="rect">
            <a:avLst/>
          </a:prstGeom>
        </p:spPr>
        <p:txBody>
          <a:bodyPr lIns="54681" tIns="27341" rIns="54681" bIns="27341" anchor="t" anchorCtr="1">
            <a:normAutofit/>
          </a:bodyPr>
          <a:lstStyle>
            <a:lvl1pPr marL="0" indent="0" algn="ctr">
              <a:buFontTx/>
              <a:buNone/>
              <a:defRPr sz="6900">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authors</a:t>
            </a:r>
          </a:p>
        </p:txBody>
      </p:sp>
      <p:sp>
        <p:nvSpPr>
          <p:cNvPr id="80" name="Text Placeholder 76"/>
          <p:cNvSpPr>
            <a:spLocks noGrp="1"/>
          </p:cNvSpPr>
          <p:nvPr>
            <p:ph type="body" sz="quarter" idx="153" hasCustomPrompt="1"/>
          </p:nvPr>
        </p:nvSpPr>
        <p:spPr>
          <a:xfrm>
            <a:off x="2890078" y="348658"/>
            <a:ext cx="15608232" cy="1886907"/>
          </a:xfrm>
          <a:prstGeom prst="rect">
            <a:avLst/>
          </a:prstGeom>
        </p:spPr>
        <p:txBody>
          <a:bodyPr lIns="54681" tIns="27341" rIns="54681" bIns="27341" anchor="t" anchorCtr="1">
            <a:normAutofit/>
          </a:bodyPr>
          <a:lstStyle>
            <a:lvl1pPr marL="0" indent="0" algn="ctr">
              <a:buFontTx/>
              <a:buNone/>
              <a:defRPr sz="9900" b="1">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40616" y="5365571"/>
            <a:ext cx="10101856"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49463" y="4842926"/>
            <a:ext cx="10093882"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49461" y="13071318"/>
            <a:ext cx="10096349"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0846594" y="4842926"/>
            <a:ext cx="10093752"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0846594" y="5365571"/>
            <a:ext cx="10093752"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0846595" y="13087287"/>
            <a:ext cx="10090978"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0842726" y="13648379"/>
            <a:ext cx="10094847"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0854419" y="23617471"/>
            <a:ext cx="10085926"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0846595" y="24192709"/>
            <a:ext cx="10090978"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40616" y="13633726"/>
            <a:ext cx="10102728"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2890078" y="3554249"/>
            <a:ext cx="15608232" cy="769233"/>
          </a:xfrm>
          <a:prstGeom prst="rect">
            <a:avLst/>
          </a:prstGeom>
        </p:spPr>
        <p:txBody>
          <a:bodyPr lIns="54681" tIns="27341" rIns="54681" bIns="27341">
            <a:normAutofit/>
          </a:bodyPr>
          <a:lstStyle>
            <a:lvl1pPr marL="0" indent="0" algn="ctr">
              <a:buFontTx/>
              <a:buNone/>
              <a:defRPr sz="4300">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affiliations</a:t>
            </a:r>
          </a:p>
        </p:txBody>
      </p:sp>
      <p:sp>
        <p:nvSpPr>
          <p:cNvPr id="79" name="Text Placeholder 76"/>
          <p:cNvSpPr>
            <a:spLocks noGrp="1"/>
          </p:cNvSpPr>
          <p:nvPr>
            <p:ph type="body" sz="quarter" idx="151" hasCustomPrompt="1"/>
          </p:nvPr>
        </p:nvSpPr>
        <p:spPr>
          <a:xfrm>
            <a:off x="2890078" y="2235565"/>
            <a:ext cx="15608232" cy="1318684"/>
          </a:xfrm>
          <a:prstGeom prst="rect">
            <a:avLst/>
          </a:prstGeom>
        </p:spPr>
        <p:txBody>
          <a:bodyPr lIns="54681" tIns="27341" rIns="54681" bIns="27341" anchor="t" anchorCtr="1">
            <a:normAutofit/>
          </a:bodyPr>
          <a:lstStyle>
            <a:lvl1pPr marL="0" indent="0" algn="ctr">
              <a:buFontTx/>
              <a:buNone/>
              <a:defRPr sz="6900">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authors</a:t>
            </a:r>
          </a:p>
        </p:txBody>
      </p:sp>
      <p:sp>
        <p:nvSpPr>
          <p:cNvPr id="80" name="Text Placeholder 76"/>
          <p:cNvSpPr>
            <a:spLocks noGrp="1"/>
          </p:cNvSpPr>
          <p:nvPr>
            <p:ph type="body" sz="quarter" idx="153" hasCustomPrompt="1"/>
          </p:nvPr>
        </p:nvSpPr>
        <p:spPr>
          <a:xfrm>
            <a:off x="2890078" y="348658"/>
            <a:ext cx="15608232" cy="1886907"/>
          </a:xfrm>
          <a:prstGeom prst="rect">
            <a:avLst/>
          </a:prstGeom>
        </p:spPr>
        <p:txBody>
          <a:bodyPr lIns="54681" tIns="27341" rIns="54681" bIns="27341" anchor="t" anchorCtr="1">
            <a:normAutofit/>
          </a:bodyPr>
          <a:lstStyle>
            <a:lvl1pPr marL="0" indent="0" algn="ctr">
              <a:buFontTx/>
              <a:buNone/>
              <a:defRPr sz="9900" b="1">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title</a:t>
            </a:r>
          </a:p>
        </p:txBody>
      </p:sp>
    </p:spTree>
    <p:extLst>
      <p:ext uri="{BB962C8B-B14F-4D97-AF65-F5344CB8AC3E}">
        <p14:creationId xmlns:p14="http://schemas.microsoft.com/office/powerpoint/2010/main" val="30146401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74784A8-6F25-7449-9CCF-614BC1946BC7}"/>
              </a:ext>
            </a:extLst>
          </p:cNvPr>
          <p:cNvGraphicFramePr>
            <a:graphicFrameLocks noGrp="1"/>
          </p:cNvGraphicFramePr>
          <p:nvPr userDrawn="1">
            <p:extLst>
              <p:ext uri="{D42A27DB-BD31-4B8C-83A1-F6EECF244321}">
                <p14:modId xmlns:p14="http://schemas.microsoft.com/office/powerpoint/2010/main" val="1988771644"/>
              </p:ext>
            </p:extLst>
          </p:nvPr>
        </p:nvGraphicFramePr>
        <p:xfrm>
          <a:off x="-8726467" y="34253"/>
          <a:ext cx="8117859" cy="30210616"/>
        </p:xfrm>
        <a:graphic>
          <a:graphicData uri="http://schemas.openxmlformats.org/drawingml/2006/table">
            <a:tbl>
              <a:tblPr firstRow="1" bandRow="1">
                <a:tableStyleId>{5C22544A-7EE6-4342-B048-85BDC9FD1C3A}</a:tableStyleId>
              </a:tblPr>
              <a:tblGrid>
                <a:gridCol w="3480873">
                  <a:extLst>
                    <a:ext uri="{9D8B030D-6E8A-4147-A177-3AD203B41FA5}">
                      <a16:colId xmlns:a16="http://schemas.microsoft.com/office/drawing/2014/main" val="20000"/>
                    </a:ext>
                  </a:extLst>
                </a:gridCol>
                <a:gridCol w="4636986">
                  <a:extLst>
                    <a:ext uri="{9D8B030D-6E8A-4147-A177-3AD203B41FA5}">
                      <a16:colId xmlns:a16="http://schemas.microsoft.com/office/drawing/2014/main" val="20001"/>
                    </a:ext>
                  </a:extLst>
                </a:gridCol>
              </a:tblGrid>
              <a:tr h="1170739">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200" b="0" spc="600">
                          <a:solidFill>
                            <a:srgbClr val="1F3A4E"/>
                          </a:solidFill>
                          <a:latin typeface="Arial Black" panose="020B0A04020102020204" pitchFamily="34" charset="0"/>
                        </a:rPr>
                        <a:t>QUICK START GUIDE</a:t>
                      </a:r>
                      <a:br>
                        <a:rPr lang="en-US" sz="3200" b="0" spc="600">
                          <a:solidFill>
                            <a:srgbClr val="1F3A4E"/>
                          </a:solidFill>
                          <a:latin typeface="Arial Black" panose="020B0A04020102020204" pitchFamily="34" charset="0"/>
                        </a:rPr>
                      </a:br>
                      <a:r>
                        <a:rPr lang="en-US" sz="2400" b="1" spc="0">
                          <a:solidFill>
                            <a:srgbClr val="FF0000"/>
                          </a:solidFill>
                          <a:latin typeface="Trebuchet MS" pitchFamily="34" charset="0"/>
                        </a:rPr>
                        <a:t>(THIS SIDEBAR WILL NOT PRINT)</a:t>
                      </a:r>
                      <a:endParaRPr lang="en-US" sz="3200" b="1" spc="60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3598933">
                <a:tc gridSpan="2">
                  <a:txBody>
                    <a:bodyPr/>
                    <a:lstStyle/>
                    <a:p>
                      <a:pPr defTabSz="3765639"/>
                      <a:r>
                        <a:rPr lang="en-US" sz="1800" i="0">
                          <a:solidFill>
                            <a:srgbClr val="D9D9D9"/>
                          </a:solidFill>
                          <a:latin typeface="Arial"/>
                          <a:cs typeface="Arial"/>
                        </a:rPr>
                        <a:t>This PowerPoint template produces a </a:t>
                      </a:r>
                      <a:r>
                        <a:rPr lang="en-US" sz="1800" i="0">
                          <a:solidFill>
                            <a:srgbClr val="FFC000"/>
                          </a:solidFill>
                          <a:latin typeface="Arial"/>
                          <a:cs typeface="Arial"/>
                        </a:rPr>
                        <a:t>A1 </a:t>
                      </a:r>
                      <a:r>
                        <a:rPr lang="en-US" sz="1800" i="0">
                          <a:solidFill>
                            <a:srgbClr val="D9D9D9"/>
                          </a:solidFill>
                          <a:latin typeface="Arial"/>
                          <a:cs typeface="Arial"/>
                        </a:rPr>
                        <a:t>presentation poster. You can use it to create your research poster by placing your title, subtitle, text, tables, charts and photos. </a:t>
                      </a:r>
                    </a:p>
                    <a:p>
                      <a:pPr defTabSz="3765639"/>
                      <a:endParaRPr lang="en-US" sz="1800" i="0">
                        <a:solidFill>
                          <a:srgbClr val="D9D9D9"/>
                        </a:solidFill>
                        <a:latin typeface="Arial"/>
                        <a:cs typeface="Arial"/>
                      </a:endParaRPr>
                    </a:p>
                    <a:p>
                      <a:pPr defTabSz="3765639"/>
                      <a:r>
                        <a:rPr lang="en-US" sz="1800" i="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1800" i="0" err="1">
                          <a:solidFill>
                            <a:srgbClr val="FFC000"/>
                          </a:solidFill>
                          <a:latin typeface="Arial"/>
                          <a:cs typeface="Arial"/>
                        </a:rPr>
                        <a:t>PosterPresentations.com</a:t>
                      </a:r>
                      <a:r>
                        <a:rPr lang="en-US" sz="1800" i="0">
                          <a:solidFill>
                            <a:srgbClr val="D9D9D9"/>
                          </a:solidFill>
                          <a:latin typeface="Arial"/>
                          <a:cs typeface="Arial"/>
                        </a:rPr>
                        <a:t> and click on the  </a:t>
                      </a:r>
                      <a:r>
                        <a:rPr lang="en-US" sz="1800" i="0">
                          <a:solidFill>
                            <a:srgbClr val="FFC000"/>
                          </a:solidFill>
                          <a:latin typeface="Arial"/>
                          <a:cs typeface="Arial"/>
                        </a:rPr>
                        <a:t>HELP DESK</a:t>
                      </a:r>
                      <a:r>
                        <a:rPr lang="en-US" sz="1800" i="0" baseline="0">
                          <a:solidFill>
                            <a:srgbClr val="D9D9D9"/>
                          </a:solidFill>
                          <a:latin typeface="Arial"/>
                          <a:cs typeface="Arial"/>
                        </a:rPr>
                        <a:t> </a:t>
                      </a:r>
                      <a:r>
                        <a:rPr lang="en-US" sz="1800" i="0">
                          <a:solidFill>
                            <a:srgbClr val="D9D9D9"/>
                          </a:solidFill>
                          <a:latin typeface="Arial"/>
                          <a:cs typeface="Arial"/>
                        </a:rPr>
                        <a:t>tab.</a:t>
                      </a:r>
                    </a:p>
                    <a:p>
                      <a:pPr defTabSz="3765639"/>
                      <a:endParaRPr lang="en-US" sz="1800" i="0">
                        <a:solidFill>
                          <a:srgbClr val="D9D9D9"/>
                        </a:solidFill>
                        <a:latin typeface="Arial"/>
                        <a:cs typeface="Arial"/>
                      </a:endParaRPr>
                    </a:p>
                    <a:p>
                      <a:pPr defTabSz="3765639"/>
                      <a:r>
                        <a:rPr lang="en-US" sz="1800" i="0">
                          <a:solidFill>
                            <a:srgbClr val="D9D9D9"/>
                          </a:solidFill>
                          <a:latin typeface="Arial"/>
                          <a:cs typeface="Arial"/>
                        </a:rPr>
                        <a:t>To print your poster using our same-day professional printing service, go online to </a:t>
                      </a:r>
                      <a:r>
                        <a:rPr lang="en-US" sz="1800" i="0" err="1">
                          <a:solidFill>
                            <a:srgbClr val="FFC000"/>
                          </a:solidFill>
                          <a:latin typeface="Arial"/>
                          <a:cs typeface="Arial"/>
                        </a:rPr>
                        <a:t>PosterPresentations.com</a:t>
                      </a:r>
                      <a:r>
                        <a:rPr lang="en-US" sz="1800" i="0">
                          <a:solidFill>
                            <a:srgbClr val="D9D9D9"/>
                          </a:solidFill>
                          <a:latin typeface="Arial"/>
                          <a:cs typeface="Arial"/>
                        </a:rPr>
                        <a:t> and click on "</a:t>
                      </a:r>
                      <a:r>
                        <a:rPr lang="en-US" sz="1800" i="0">
                          <a:solidFill>
                            <a:srgbClr val="FFC000"/>
                          </a:solidFill>
                          <a:latin typeface="Arial"/>
                          <a:cs typeface="Arial"/>
                        </a:rPr>
                        <a:t>Order your poster</a:t>
                      </a:r>
                      <a:r>
                        <a:rPr lang="en-US" sz="1800" i="0">
                          <a:solidFill>
                            <a:srgbClr val="D9D9D9"/>
                          </a:solidFill>
                          <a:latin typeface="Arial"/>
                          <a:cs typeface="Arial"/>
                        </a:rPr>
                        <a:t>".</a:t>
                      </a:r>
                      <a:endParaRPr lang="en-US" sz="1800" b="1">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292704">
                <a:tc>
                  <a:txBody>
                    <a:bodyPr/>
                    <a:lstStyle/>
                    <a:p>
                      <a:pPr algn="ctr"/>
                      <a:endParaRPr lang="en-US" sz="1800">
                        <a:solidFill>
                          <a:srgbClr val="1F3A4E"/>
                        </a:solidFill>
                      </a:endParaRPr>
                    </a:p>
                    <a:p>
                      <a:pPr algn="ctr"/>
                      <a:endParaRPr lang="en-US" sz="1800">
                        <a:solidFill>
                          <a:srgbClr val="1F3A4E"/>
                        </a:solidFill>
                      </a:endParaRPr>
                    </a:p>
                    <a:p>
                      <a:pPr algn="ctr"/>
                      <a:r>
                        <a:rPr lang="en-US" sz="1800">
                          <a:solidFill>
                            <a:schemeClr val="bg1"/>
                          </a:solidFill>
                          <a:latin typeface="Arial" panose="020B0604020202020204" pitchFamily="34" charset="0"/>
                          <a:cs typeface="Arial" panose="020B0604020202020204" pitchFamily="34" charset="0"/>
                        </a:rPr>
                        <a:t>This is a poster template for a </a:t>
                      </a:r>
                      <a:br>
                        <a:rPr lang="en-US" sz="1800">
                          <a:solidFill>
                            <a:schemeClr val="bg1"/>
                          </a:solidFill>
                          <a:latin typeface="Arial" panose="020B0604020202020204" pitchFamily="34" charset="0"/>
                          <a:cs typeface="Arial" panose="020B0604020202020204" pitchFamily="34" charset="0"/>
                        </a:rPr>
                      </a:br>
                      <a:r>
                        <a:rPr lang="en-US" sz="3200" b="1">
                          <a:solidFill>
                            <a:srgbClr val="FFC000"/>
                          </a:solidFill>
                          <a:latin typeface="Arial" panose="020B0604020202020204" pitchFamily="34" charset="0"/>
                          <a:cs typeface="Arial" panose="020B0604020202020204" pitchFamily="34" charset="0"/>
                        </a:rPr>
                        <a:t>A1</a:t>
                      </a:r>
                    </a:p>
                    <a:p>
                      <a:pPr marL="0" marR="0" indent="0" algn="ctr" defTabSz="3802180" rtl="0" eaLnBrk="1" fontAlgn="auto" latinLnBrk="0" hangingPunct="1">
                        <a:lnSpc>
                          <a:spcPct val="100000"/>
                        </a:lnSpc>
                        <a:spcBef>
                          <a:spcPts val="0"/>
                        </a:spcBef>
                        <a:spcAft>
                          <a:spcPts val="0"/>
                        </a:spcAft>
                        <a:buClrTx/>
                        <a:buSzTx/>
                        <a:buFontTx/>
                        <a:buNone/>
                        <a:tabLst/>
                        <a:defRPr/>
                      </a:pPr>
                      <a:r>
                        <a:rPr lang="en-US" sz="1800">
                          <a:solidFill>
                            <a:srgbClr val="FFC000"/>
                          </a:solidFill>
                          <a:latin typeface="Arial" panose="020B0604020202020204" pitchFamily="34" charset="0"/>
                          <a:cs typeface="Arial" panose="020B0604020202020204" pitchFamily="34" charset="0"/>
                        </a:rPr>
                        <a:t>594mm x 841mm</a:t>
                      </a:r>
                    </a:p>
                    <a:p>
                      <a:pPr marL="0" marR="0" indent="0" algn="ctr" defTabSz="3802180" rtl="0" eaLnBrk="1" fontAlgn="auto" latinLnBrk="0" hangingPunct="1">
                        <a:lnSpc>
                          <a:spcPct val="100000"/>
                        </a:lnSpc>
                        <a:spcBef>
                          <a:spcPts val="0"/>
                        </a:spcBef>
                        <a:spcAft>
                          <a:spcPts val="0"/>
                        </a:spcAft>
                        <a:buClrTx/>
                        <a:buSzTx/>
                        <a:buFontTx/>
                        <a:buNone/>
                        <a:tabLst/>
                        <a:defRPr/>
                      </a:pPr>
                      <a:r>
                        <a:rPr lang="en-US" sz="1800">
                          <a:solidFill>
                            <a:srgbClr val="FFC000"/>
                          </a:solidFill>
                          <a:latin typeface="Arial" panose="020B0604020202020204" pitchFamily="34" charset="0"/>
                          <a:cs typeface="Arial" panose="020B0604020202020204" pitchFamily="34" charset="0"/>
                        </a:rPr>
                        <a:t>23.39 inches x 33.11 inches</a:t>
                      </a:r>
                      <a:br>
                        <a:rPr lang="en-US" sz="1800">
                          <a:solidFill>
                            <a:schemeClr val="bg1"/>
                          </a:solidFill>
                          <a:latin typeface="Arial" panose="020B0604020202020204" pitchFamily="34" charset="0"/>
                          <a:cs typeface="Arial" panose="020B0604020202020204" pitchFamily="34" charset="0"/>
                        </a:rPr>
                      </a:br>
                      <a:r>
                        <a:rPr lang="en-US" sz="1800">
                          <a:solidFill>
                            <a:schemeClr val="bg1"/>
                          </a:solidFill>
                          <a:latin typeface="Arial" panose="020B0604020202020204" pitchFamily="34" charset="0"/>
                          <a:cs typeface="Arial" panose="020B0604020202020204" pitchFamily="34" charset="0"/>
                        </a:rPr>
                        <a:t>research presentation poster</a:t>
                      </a:r>
                    </a:p>
                    <a:p>
                      <a:endParaRPr lang="en-US" sz="180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000" b="1" baseline="0">
                          <a:solidFill>
                            <a:srgbClr val="FFC000"/>
                          </a:solidFill>
                          <a:latin typeface="Arial" panose="020B0604020202020204" pitchFamily="34" charset="0"/>
                          <a:cs typeface="Arial" panose="020B0604020202020204" pitchFamily="34" charset="0"/>
                        </a:rPr>
                        <a:t>Important: Check the template size</a:t>
                      </a:r>
                      <a:br>
                        <a:rPr lang="en-US" sz="1800" b="0" baseline="0">
                          <a:solidFill>
                            <a:srgbClr val="FFC000"/>
                          </a:solidFill>
                          <a:latin typeface="Arial" panose="020B0604020202020204" pitchFamily="34" charset="0"/>
                          <a:cs typeface="Arial" panose="020B0604020202020204" pitchFamily="34" charset="0"/>
                        </a:rPr>
                      </a:br>
                      <a:r>
                        <a:rPr lang="en-US" sz="1800" b="0" baseline="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1800" b="0" baseline="0">
                          <a:solidFill>
                            <a:srgbClr val="D9D9D9"/>
                          </a:solidFill>
                          <a:latin typeface="Arial" panose="020B0604020202020204" pitchFamily="34" charset="0"/>
                          <a:cs typeface="Arial" panose="020B0604020202020204" pitchFamily="34" charset="0"/>
                        </a:rPr>
                      </a:br>
                      <a:endParaRPr lang="en-US" sz="1800" b="0" baseline="0">
                        <a:solidFill>
                          <a:srgbClr val="FFC000"/>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8"/>
                  </a:ext>
                </a:extLst>
              </a:tr>
              <a:tr h="3340698">
                <a:tc>
                  <a:txBody>
                    <a:bodyPr/>
                    <a:lstStyle/>
                    <a:p>
                      <a:endParaRPr lang="en-US" sz="1800">
                        <a:solidFill>
                          <a:srgbClr val="1F3A4E"/>
                        </a:solidFill>
                      </a:endParaRPr>
                    </a:p>
                  </a:txBody>
                  <a:tcPr>
                    <a:blipFill rotWithShape="1">
                      <a:blip r:embed="rId3"/>
                      <a:stretch>
                        <a:fillRect/>
                      </a:stretch>
                    </a:blipFill>
                  </a:tcPr>
                </a:tc>
                <a:tc>
                  <a:txBody>
                    <a:bodyPr/>
                    <a:lstStyle/>
                    <a:p>
                      <a:pPr algn="l"/>
                      <a:r>
                        <a:rPr lang="en-US" sz="2000" b="1" baseline="0">
                          <a:solidFill>
                            <a:srgbClr val="FFC000"/>
                          </a:solidFill>
                          <a:latin typeface="Arial" panose="020B0604020202020204" pitchFamily="34" charset="0"/>
                          <a:cs typeface="Arial" panose="020B0604020202020204" pitchFamily="34" charset="0"/>
                        </a:rPr>
                        <a:t>How to </a:t>
                      </a:r>
                      <a:r>
                        <a:rPr lang="en-US" sz="3600" b="1" baseline="0">
                          <a:solidFill>
                            <a:srgbClr val="FFC000"/>
                          </a:solidFill>
                          <a:latin typeface="Arial" panose="020B0604020202020204" pitchFamily="34" charset="0"/>
                          <a:cs typeface="Arial" panose="020B0604020202020204" pitchFamily="34" charset="0"/>
                        </a:rPr>
                        <a:t>Zoom in </a:t>
                      </a:r>
                      <a:r>
                        <a:rPr lang="en-US" sz="2000" b="1" baseline="0">
                          <a:solidFill>
                            <a:srgbClr val="FFC000"/>
                          </a:solidFill>
                          <a:latin typeface="Arial" panose="020B0604020202020204" pitchFamily="34" charset="0"/>
                          <a:cs typeface="Arial" panose="020B0604020202020204" pitchFamily="34" charset="0"/>
                        </a:rPr>
                        <a:t>and </a:t>
                      </a:r>
                      <a:r>
                        <a:rPr lang="en-US" sz="1600" b="1" baseline="0">
                          <a:solidFill>
                            <a:srgbClr val="FFC000"/>
                          </a:solidFill>
                          <a:latin typeface="Arial" panose="020B0604020202020204" pitchFamily="34" charset="0"/>
                          <a:cs typeface="Arial" panose="020B0604020202020204" pitchFamily="34" charset="0"/>
                        </a:rPr>
                        <a:t>out</a:t>
                      </a:r>
                      <a:endParaRPr lang="en-US" sz="2000" b="1" baseline="0">
                        <a:solidFill>
                          <a:srgbClr val="FFC000"/>
                        </a:solidFill>
                        <a:latin typeface="Arial" panose="020B0604020202020204" pitchFamily="34" charset="0"/>
                        <a:cs typeface="Arial" panose="020B0604020202020204" pitchFamily="34" charset="0"/>
                      </a:endParaRPr>
                    </a:p>
                    <a:p>
                      <a:pPr algn="l"/>
                      <a:r>
                        <a:rPr lang="en-US" sz="1800" b="0" baseline="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1800" b="0" baseline="0">
                          <a:solidFill>
                            <a:srgbClr val="D9D9D9"/>
                          </a:solidFill>
                          <a:latin typeface="Arial" panose="020B0604020202020204" pitchFamily="34" charset="0"/>
                          <a:cs typeface="Arial" panose="020B0604020202020204" pitchFamily="34" charset="0"/>
                        </a:rPr>
                      </a:br>
                      <a:r>
                        <a:rPr lang="en-US" sz="1800" b="0" baseline="0">
                          <a:solidFill>
                            <a:srgbClr val="FFC000"/>
                          </a:solidFill>
                          <a:latin typeface="Arial" panose="020B0604020202020204" pitchFamily="34" charset="0"/>
                          <a:cs typeface="Arial" panose="020B0604020202020204" pitchFamily="34" charset="0"/>
                        </a:rPr>
                        <a:t>1. </a:t>
                      </a:r>
                      <a:r>
                        <a:rPr lang="en-US" sz="1800" b="0" baseline="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1800" b="0" baseline="0">
                          <a:solidFill>
                            <a:srgbClr val="D9D9D9"/>
                          </a:solidFill>
                          <a:latin typeface="Arial" panose="020B0604020202020204" pitchFamily="34" charset="0"/>
                          <a:cs typeface="Arial" panose="020B0604020202020204" pitchFamily="34" charset="0"/>
                        </a:rPr>
                      </a:br>
                      <a:r>
                        <a:rPr lang="en-US" sz="1800" b="0" baseline="0">
                          <a:solidFill>
                            <a:srgbClr val="FFC000"/>
                          </a:solidFill>
                          <a:latin typeface="Arial" panose="020B0604020202020204" pitchFamily="34" charset="0"/>
                          <a:cs typeface="Arial" panose="020B0604020202020204" pitchFamily="34" charset="0"/>
                        </a:rPr>
                        <a:t>2. </a:t>
                      </a:r>
                      <a:r>
                        <a:rPr lang="en-US" sz="1800" b="0" baseline="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994589">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000" b="1" baseline="0">
                          <a:solidFill>
                            <a:srgbClr val="FFC000"/>
                          </a:solidFill>
                          <a:latin typeface="Arial" panose="020B0604020202020204" pitchFamily="34" charset="0"/>
                          <a:cs typeface="Arial" panose="020B0604020202020204" pitchFamily="34" charset="0"/>
                        </a:rPr>
                        <a:t>Ruler and Guides</a:t>
                      </a:r>
                      <a:br>
                        <a:rPr lang="en-US" sz="1800" b="0" baseline="0">
                          <a:solidFill>
                            <a:srgbClr val="FFC000"/>
                          </a:solidFill>
                          <a:latin typeface="Arial" panose="020B0604020202020204" pitchFamily="34" charset="0"/>
                          <a:cs typeface="Arial" panose="020B0604020202020204" pitchFamily="34" charset="0"/>
                        </a:rPr>
                      </a:br>
                      <a:r>
                        <a:rPr lang="en-US" sz="1800" b="0" baseline="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945819">
                <a:tc>
                  <a:txBody>
                    <a:bodyPr/>
                    <a:lstStyle/>
                    <a:p>
                      <a:endParaRPr lang="en-US" sz="1800">
                        <a:solidFill>
                          <a:srgbClr val="1F3A4E"/>
                        </a:solidFill>
                      </a:endParaRPr>
                    </a:p>
                  </a:txBody>
                  <a:tcPr>
                    <a:blipFill rotWithShape="1">
                      <a:blip r:embed="rId4"/>
                      <a:stretch>
                        <a:fillRect/>
                      </a:stretch>
                    </a:blipFill>
                  </a:tcPr>
                </a:tc>
                <a:tc>
                  <a:txBody>
                    <a:bodyPr/>
                    <a:lstStyle/>
                    <a:p>
                      <a:pPr marL="0" lvl="1" indent="0" algn="l" defTabSz="114300"/>
                      <a:r>
                        <a:rPr lang="en-US" sz="2000" b="1" baseline="0">
                          <a:solidFill>
                            <a:srgbClr val="FFC000"/>
                          </a:solidFill>
                          <a:latin typeface="Arial" panose="020B0604020202020204" pitchFamily="34" charset="0"/>
                          <a:cs typeface="Arial" panose="020B0604020202020204" pitchFamily="34" charset="0"/>
                        </a:rPr>
                        <a:t>Headers and text containers</a:t>
                      </a:r>
                      <a:br>
                        <a:rPr lang="en-US" sz="1800" b="0" baseline="0">
                          <a:solidFill>
                            <a:schemeClr val="bg1"/>
                          </a:solidFill>
                          <a:latin typeface="Arial" panose="020B0604020202020204" pitchFamily="34" charset="0"/>
                          <a:cs typeface="Arial" panose="020B0604020202020204" pitchFamily="34" charset="0"/>
                        </a:rPr>
                      </a:br>
                      <a:r>
                        <a:rPr lang="en-US" sz="1800" b="0" baseline="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1800" b="0" baseline="0">
                          <a:solidFill>
                            <a:schemeClr val="bg1"/>
                          </a:solidFill>
                          <a:latin typeface="Arial" panose="020B0604020202020204" pitchFamily="34" charset="0"/>
                          <a:cs typeface="Arial" panose="020B0604020202020204" pitchFamily="34" charset="0"/>
                        </a:rPr>
                      </a:br>
                      <a:r>
                        <a:rPr lang="en-US" sz="1800" b="0" baseline="0">
                          <a:solidFill>
                            <a:srgbClr val="FFC000"/>
                          </a:solidFill>
                          <a:latin typeface="Arial" panose="020B0604020202020204" pitchFamily="34" charset="0"/>
                          <a:cs typeface="Arial" panose="020B0604020202020204" pitchFamily="34" charset="0"/>
                        </a:rPr>
                        <a:t>-</a:t>
                      </a:r>
                      <a:r>
                        <a:rPr lang="en-US" sz="1800" b="0" baseline="0">
                          <a:solidFill>
                            <a:schemeClr val="bg1"/>
                          </a:solidFill>
                          <a:latin typeface="Arial" panose="020B0604020202020204" pitchFamily="34" charset="0"/>
                          <a:cs typeface="Arial" panose="020B0604020202020204" pitchFamily="34" charset="0"/>
                        </a:rPr>
                        <a:t> </a:t>
                      </a:r>
                      <a:r>
                        <a:rPr lang="en-US" sz="1800" b="0" baseline="0">
                          <a:solidFill>
                            <a:srgbClr val="D9D9D9"/>
                          </a:solidFill>
                          <a:latin typeface="Arial" panose="020B0604020202020204" pitchFamily="34" charset="0"/>
                          <a:cs typeface="Arial" panose="020B0604020202020204" pitchFamily="34" charset="0"/>
                        </a:rPr>
                        <a:t>Click inside a section header to add its text. </a:t>
                      </a:r>
                      <a:br>
                        <a:rPr lang="en-US" sz="1800" b="0" baseline="0">
                          <a:solidFill>
                            <a:schemeClr val="bg1"/>
                          </a:solidFill>
                          <a:latin typeface="Arial" panose="020B0604020202020204" pitchFamily="34" charset="0"/>
                          <a:cs typeface="Arial" panose="020B0604020202020204" pitchFamily="34" charset="0"/>
                        </a:rPr>
                      </a:br>
                      <a:r>
                        <a:rPr lang="en-US" sz="1800" b="0" baseline="0">
                          <a:solidFill>
                            <a:srgbClr val="FFC000"/>
                          </a:solidFill>
                          <a:latin typeface="Arial" panose="020B0604020202020204" pitchFamily="34" charset="0"/>
                          <a:cs typeface="Arial" panose="020B0604020202020204" pitchFamily="34" charset="0"/>
                        </a:rPr>
                        <a:t>-</a:t>
                      </a:r>
                      <a:r>
                        <a:rPr lang="en-US" sz="1800" b="0" baseline="0">
                          <a:solidFill>
                            <a:schemeClr val="bg1"/>
                          </a:solidFill>
                          <a:latin typeface="Arial" panose="020B0604020202020204" pitchFamily="34" charset="0"/>
                          <a:cs typeface="Arial" panose="020B0604020202020204" pitchFamily="34" charset="0"/>
                        </a:rPr>
                        <a:t> </a:t>
                      </a:r>
                      <a:r>
                        <a:rPr lang="en-US" sz="1800" b="0" baseline="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1800" b="0" baseline="0">
                          <a:solidFill>
                            <a:schemeClr val="bg1"/>
                          </a:solidFill>
                          <a:latin typeface="Arial" panose="020B0604020202020204" pitchFamily="34" charset="0"/>
                          <a:cs typeface="Arial" panose="020B0604020202020204" pitchFamily="34" charset="0"/>
                        </a:rPr>
                      </a:br>
                      <a:r>
                        <a:rPr lang="en-US" sz="1800" b="0" baseline="0">
                          <a:solidFill>
                            <a:srgbClr val="FFC000"/>
                          </a:solidFill>
                          <a:latin typeface="Arial" panose="020B0604020202020204" pitchFamily="34" charset="0"/>
                          <a:cs typeface="Arial" panose="020B0604020202020204" pitchFamily="34" charset="0"/>
                        </a:rPr>
                        <a:t>-</a:t>
                      </a:r>
                      <a:r>
                        <a:rPr lang="en-US" sz="1800" b="0" baseline="0">
                          <a:solidFill>
                            <a:schemeClr val="bg1"/>
                          </a:solidFill>
                          <a:latin typeface="Arial" panose="020B0604020202020204" pitchFamily="34" charset="0"/>
                          <a:cs typeface="Arial" panose="020B0604020202020204" pitchFamily="34" charset="0"/>
                        </a:rPr>
                        <a:t> </a:t>
                      </a:r>
                      <a:r>
                        <a:rPr lang="en-US" sz="1800" b="0" baseline="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208687">
                <a:tc gridSpan="2">
                  <a:txBody>
                    <a:bodyPr/>
                    <a:lstStyle/>
                    <a:p>
                      <a:r>
                        <a:rPr lang="en-US" sz="2000" b="1">
                          <a:solidFill>
                            <a:srgbClr val="FFC000"/>
                          </a:solidFill>
                          <a:latin typeface="Arial" panose="020B0604020202020204" pitchFamily="34" charset="0"/>
                          <a:cs typeface="Arial" panose="020B0604020202020204" pitchFamily="34" charset="0"/>
                        </a:rPr>
                        <a:t>Adding content to the poster</a:t>
                      </a:r>
                    </a:p>
                    <a:p>
                      <a:r>
                        <a:rPr lang="en-US" sz="1800" baseline="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1800" baseline="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180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124673">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000" b="1" noProof="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1868684">
                <a:tc gridSpan="2">
                  <a:txBody>
                    <a:bodyPr/>
                    <a:lstStyle/>
                    <a:p>
                      <a:endParaRPr lang="en-US" sz="180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2067811">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000" b="1" noProof="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1800" noProof="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2597279">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800" noProof="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4" name="Table 3">
            <a:extLst>
              <a:ext uri="{FF2B5EF4-FFF2-40B4-BE49-F238E27FC236}">
                <a16:creationId xmlns:a16="http://schemas.microsoft.com/office/drawing/2014/main" id="{70EF0DC5-0CE8-8B48-8495-AC770E4326B0}"/>
              </a:ext>
            </a:extLst>
          </p:cNvPr>
          <p:cNvGraphicFramePr>
            <a:graphicFrameLocks noGrp="1"/>
          </p:cNvGraphicFramePr>
          <p:nvPr userDrawn="1">
            <p:extLst>
              <p:ext uri="{D42A27DB-BD31-4B8C-83A1-F6EECF244321}">
                <p14:modId xmlns:p14="http://schemas.microsoft.com/office/powerpoint/2010/main" val="2914211395"/>
              </p:ext>
            </p:extLst>
          </p:nvPr>
        </p:nvGraphicFramePr>
        <p:xfrm>
          <a:off x="21937684" y="-142032"/>
          <a:ext cx="8060660" cy="30430194"/>
        </p:xfrm>
        <a:graphic>
          <a:graphicData uri="http://schemas.openxmlformats.org/drawingml/2006/table">
            <a:tbl>
              <a:tblPr firstRow="1" bandRow="1">
                <a:tableStyleId>{5C22544A-7EE6-4342-B048-85BDC9FD1C3A}</a:tableStyleId>
              </a:tblPr>
              <a:tblGrid>
                <a:gridCol w="3162981">
                  <a:extLst>
                    <a:ext uri="{9D8B030D-6E8A-4147-A177-3AD203B41FA5}">
                      <a16:colId xmlns:a16="http://schemas.microsoft.com/office/drawing/2014/main" val="20000"/>
                    </a:ext>
                  </a:extLst>
                </a:gridCol>
                <a:gridCol w="950236">
                  <a:extLst>
                    <a:ext uri="{9D8B030D-6E8A-4147-A177-3AD203B41FA5}">
                      <a16:colId xmlns:a16="http://schemas.microsoft.com/office/drawing/2014/main" val="764104496"/>
                    </a:ext>
                  </a:extLst>
                </a:gridCol>
                <a:gridCol w="3947443">
                  <a:extLst>
                    <a:ext uri="{9D8B030D-6E8A-4147-A177-3AD203B41FA5}">
                      <a16:colId xmlns:a16="http://schemas.microsoft.com/office/drawing/2014/main" val="4164475170"/>
                    </a:ext>
                  </a:extLst>
                </a:gridCol>
              </a:tblGrid>
              <a:tr h="1192134">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200" b="0" spc="600">
                          <a:solidFill>
                            <a:srgbClr val="1F3A4E"/>
                          </a:solidFill>
                          <a:latin typeface="Arial Black" panose="020B0A04020102020204" pitchFamily="34" charset="0"/>
                        </a:rPr>
                        <a:t>QUICK START GUIDE</a:t>
                      </a:r>
                      <a:br>
                        <a:rPr lang="en-US" sz="3200" b="0" spc="600">
                          <a:solidFill>
                            <a:srgbClr val="1F3A4E"/>
                          </a:solidFill>
                          <a:latin typeface="Arial Black" panose="020B0A04020102020204" pitchFamily="34" charset="0"/>
                        </a:rPr>
                      </a:br>
                      <a:r>
                        <a:rPr lang="en-US" sz="2400" b="1" spc="0">
                          <a:solidFill>
                            <a:srgbClr val="FF0000"/>
                          </a:solidFill>
                          <a:latin typeface="Trebuchet MS" pitchFamily="34" charset="0"/>
                        </a:rPr>
                        <a:t>(THIS SIDEBAR WILL NOT PRINT)</a:t>
                      </a:r>
                      <a:endParaRPr lang="en-US" sz="3200" b="1" spc="60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727945">
                <a:tc gridSpan="3">
                  <a:txBody>
                    <a:bodyPr/>
                    <a:lstStyle/>
                    <a:p>
                      <a:pPr algn="l"/>
                      <a:r>
                        <a:rPr lang="en-US" sz="2000" b="1" baseline="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1800" b="0" baseline="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180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1800">
                        <a:solidFill>
                          <a:srgbClr val="FFC000"/>
                        </a:solidFill>
                      </a:endParaRPr>
                    </a:p>
                    <a:p>
                      <a:pPr marL="0" indent="0" algn="l" defTabSz="114300"/>
                      <a:endParaRPr lang="en-US" sz="1800" b="0" baseline="0">
                        <a:solidFill>
                          <a:srgbClr val="D9D9D9"/>
                        </a:solidFill>
                        <a:latin typeface="Arial" panose="020B0604020202020204" pitchFamily="34" charset="0"/>
                        <a:cs typeface="Arial" panose="020B0604020202020204" pitchFamily="34" charset="0"/>
                      </a:endParaRPr>
                    </a:p>
                    <a:p>
                      <a:pPr marL="0" indent="0" algn="l" defTabSz="114300"/>
                      <a:r>
                        <a:rPr lang="en-US" sz="1800" b="0" baseline="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1800" b="0" baseline="0">
                        <a:solidFill>
                          <a:srgbClr val="D9D9D9"/>
                        </a:solidFill>
                        <a:latin typeface="Arial" panose="020B0604020202020204" pitchFamily="34" charset="0"/>
                        <a:cs typeface="Arial" panose="020B0604020202020204" pitchFamily="34" charset="0"/>
                      </a:endParaRPr>
                    </a:p>
                    <a:p>
                      <a:pPr marL="0" indent="0" algn="l" defTabSz="114300"/>
                      <a:r>
                        <a:rPr lang="en-US" sz="1800" b="0" baseline="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4259477">
                <a:tc gridSpan="3">
                  <a:txBody>
                    <a:bodyPr/>
                    <a:lstStyle/>
                    <a:p>
                      <a:r>
                        <a:rPr lang="en-US" sz="2000" b="1">
                          <a:solidFill>
                            <a:srgbClr val="FFC000"/>
                          </a:solidFill>
                          <a:latin typeface="Arial" panose="020B0604020202020204" pitchFamily="34" charset="0"/>
                          <a:cs typeface="Arial" panose="020B0604020202020204" pitchFamily="34" charset="0"/>
                        </a:rPr>
                        <a:t>How to change the column layout configuration</a:t>
                      </a:r>
                    </a:p>
                    <a:p>
                      <a:r>
                        <a:rPr lang="en-US" sz="180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1800">
                          <a:solidFill>
                            <a:srgbClr val="D9D9D9"/>
                          </a:solidFill>
                          <a:latin typeface="Arial" panose="020B0604020202020204" pitchFamily="34" charset="0"/>
                          <a:cs typeface="Arial" panose="020B0604020202020204" pitchFamily="34" charset="0"/>
                        </a:rPr>
                        <a:t>You can see a tutorial here: </a:t>
                      </a:r>
                      <a:r>
                        <a:rPr lang="en-US" sz="1800" u="sng">
                          <a:solidFill>
                            <a:srgbClr val="FFC000"/>
                          </a:solidFill>
                          <a:latin typeface="Arial" panose="020B0604020202020204" pitchFamily="34" charset="0"/>
                          <a:cs typeface="Arial" panose="020B0604020202020204" pitchFamily="34" charset="0"/>
                        </a:rPr>
                        <a:t>https://</a:t>
                      </a:r>
                      <a:r>
                        <a:rPr lang="en-US" sz="1800" u="sng" err="1">
                          <a:solidFill>
                            <a:srgbClr val="FFC000"/>
                          </a:solidFill>
                          <a:latin typeface="Arial" panose="020B0604020202020204" pitchFamily="34" charset="0"/>
                          <a:cs typeface="Arial" panose="020B0604020202020204" pitchFamily="34" charset="0"/>
                        </a:rPr>
                        <a:t>www.posterpresentations.com</a:t>
                      </a:r>
                      <a:r>
                        <a:rPr lang="en-US" sz="1800" u="sng">
                          <a:solidFill>
                            <a:srgbClr val="FFC000"/>
                          </a:solidFill>
                          <a:latin typeface="Arial" panose="020B0604020202020204" pitchFamily="34" charset="0"/>
                          <a:cs typeface="Arial" panose="020B0604020202020204" pitchFamily="34" charset="0"/>
                        </a:rPr>
                        <a:t>/how-to-change-the-column-</a:t>
                      </a:r>
                      <a:r>
                        <a:rPr lang="en-US" sz="1800" u="sng" err="1">
                          <a:solidFill>
                            <a:srgbClr val="FFC000"/>
                          </a:solidFill>
                          <a:latin typeface="Arial" panose="020B0604020202020204" pitchFamily="34" charset="0"/>
                          <a:cs typeface="Arial" panose="020B0604020202020204" pitchFamily="34" charset="0"/>
                        </a:rPr>
                        <a:t>configuration.html</a:t>
                      </a:r>
                      <a:endParaRPr lang="en-US" sz="4400" u="sng">
                        <a:solidFill>
                          <a:srgbClr val="FFC000"/>
                        </a:solidFill>
                      </a:endParaRPr>
                    </a:p>
                  </a:txBody>
                  <a:tcPr marL="182880" marT="137160">
                    <a:solidFill>
                      <a:schemeClr val="tx1"/>
                    </a:solidFill>
                  </a:tcPr>
                </a:tc>
                <a:tc hMerge="1">
                  <a:txBody>
                    <a:bodyPr/>
                    <a:lstStyle/>
                    <a:p>
                      <a:endParaRPr lang="en-US"/>
                    </a:p>
                  </a:txBody>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1678544">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a:solidFill>
                          <a:srgbClr val="D9D9D9"/>
                        </a:solidFill>
                        <a:latin typeface="Arial" panose="020B0604020202020204" pitchFamily="34" charset="0"/>
                        <a:cs typeface="Arial" panose="020B0604020202020204" pitchFamily="34" charset="0"/>
                      </a:endParaRPr>
                    </a:p>
                  </a:txBody>
                  <a:tcPr marL="182880" marT="137160">
                    <a:blipFill dpi="0" rotWithShape="1">
                      <a:blip r:embed="rId8">
                        <a:extLst>
                          <a:ext uri="{28A0092B-C50C-407E-A947-70E740481C1C}">
                            <a14:useLocalDpi xmlns:a14="http://schemas.microsoft.com/office/drawing/2010/main" val="0"/>
                          </a:ext>
                        </a:extLst>
                      </a:blip>
                      <a:srcRect/>
                      <a:stretch>
                        <a:fillRect/>
                      </a:stretch>
                    </a:blipFill>
                  </a:tcPr>
                </a:tc>
                <a:tc rowSpan="2"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0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noProof="0">
                          <a:solidFill>
                            <a:srgbClr val="D9D9D9"/>
                          </a:solidFill>
                          <a:latin typeface="Arial" panose="020B0604020202020204" pitchFamily="34" charset="0"/>
                          <a:cs typeface="Arial" panose="020B0604020202020204" pitchFamily="34" charset="0"/>
                        </a:rPr>
                        <a:t>The Quick Start</a:t>
                      </a:r>
                      <a:r>
                        <a:rPr lang="en-US" sz="1800" baseline="0" noProof="0">
                          <a:solidFill>
                            <a:srgbClr val="D9D9D9"/>
                          </a:solidFill>
                          <a:latin typeface="Arial" panose="020B0604020202020204" pitchFamily="34" charset="0"/>
                          <a:cs typeface="Arial" panose="020B0604020202020204" pitchFamily="34" charset="0"/>
                        </a:rPr>
                        <a:t> Guides</a:t>
                      </a:r>
                      <a:r>
                        <a:rPr lang="en-US" sz="1800" noProof="0">
                          <a:solidFill>
                            <a:srgbClr val="D9D9D9"/>
                          </a:solidFill>
                          <a:latin typeface="Arial" panose="020B0604020202020204" pitchFamily="34" charset="0"/>
                          <a:cs typeface="Arial" panose="020B0604020202020204" pitchFamily="34" charset="0"/>
                        </a:rPr>
                        <a:t> </a:t>
                      </a:r>
                      <a:r>
                        <a:rPr lang="en-US" sz="1800" u="sng" noProof="0">
                          <a:solidFill>
                            <a:srgbClr val="D9D9D9"/>
                          </a:solidFill>
                          <a:latin typeface="Arial" panose="020B0604020202020204" pitchFamily="34" charset="0"/>
                          <a:cs typeface="Arial" panose="020B0604020202020204" pitchFamily="34" charset="0"/>
                        </a:rPr>
                        <a:t>are outside the template’s printable area</a:t>
                      </a:r>
                      <a:r>
                        <a:rPr lang="en-US" sz="1800" noProof="0">
                          <a:solidFill>
                            <a:srgbClr val="D9D9D9"/>
                          </a:solidFill>
                          <a:latin typeface="Arial" panose="020B0604020202020204" pitchFamily="34" charset="0"/>
                          <a:cs typeface="Arial" panose="020B0604020202020204" pitchFamily="34" charset="0"/>
                        </a:rPr>
                        <a:t> and they will not be on the printed poster</a:t>
                      </a:r>
                      <a:r>
                        <a:rPr lang="en-US" sz="1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baseline="0" noProof="0">
                          <a:solidFill>
                            <a:srgbClr val="D9D9D9"/>
                          </a:solidFill>
                          <a:latin typeface="Arial" panose="020B0604020202020204" pitchFamily="34" charset="0"/>
                          <a:cs typeface="Arial" panose="020B0604020202020204" pitchFamily="34" charset="0"/>
                        </a:rPr>
                        <a:t>To hide the guides click on the </a:t>
                      </a:r>
                      <a:r>
                        <a:rPr lang="en-US" sz="1800" b="1" baseline="0" noProof="0">
                          <a:solidFill>
                            <a:srgbClr val="D9D9D9"/>
                          </a:solidFill>
                          <a:latin typeface="Arial" panose="020B0604020202020204" pitchFamily="34" charset="0"/>
                          <a:cs typeface="Arial" panose="020B0604020202020204" pitchFamily="34" charset="0"/>
                        </a:rPr>
                        <a:t>Home</a:t>
                      </a:r>
                      <a:r>
                        <a:rPr lang="en-US" sz="1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1800" b="1" baseline="0" noProof="0">
                          <a:solidFill>
                            <a:srgbClr val="D9D9D9"/>
                          </a:solidFill>
                          <a:latin typeface="Arial" panose="020B0604020202020204" pitchFamily="34" charset="0"/>
                          <a:cs typeface="Arial" panose="020B0604020202020204" pitchFamily="34" charset="0"/>
                        </a:rPr>
                        <a:t>Layout</a:t>
                      </a:r>
                      <a:r>
                        <a:rPr lang="en-US" sz="1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1800" b="1" baseline="0" noProof="0">
                          <a:solidFill>
                            <a:srgbClr val="D9D9D9"/>
                          </a:solidFill>
                          <a:latin typeface="Arial" panose="020B0604020202020204" pitchFamily="34" charset="0"/>
                          <a:cs typeface="Arial" panose="020B0604020202020204" pitchFamily="34" charset="0"/>
                        </a:rPr>
                        <a:t>Without Guides </a:t>
                      </a:r>
                      <a:r>
                        <a:rPr lang="en-US" sz="1800" b="0" baseline="0" noProof="0">
                          <a:solidFill>
                            <a:srgbClr val="D9D9D9"/>
                          </a:solidFill>
                          <a:latin typeface="Arial" panose="020B0604020202020204" pitchFamily="34" charset="0"/>
                          <a:cs typeface="Arial" panose="020B0604020202020204" pitchFamily="34" charset="0"/>
                        </a:rPr>
                        <a:t>layout</a:t>
                      </a:r>
                      <a:r>
                        <a:rPr lang="en-US" sz="1800" baseline="0" noProof="0">
                          <a:solidFill>
                            <a:srgbClr val="D9D9D9"/>
                          </a:solidFill>
                          <a:latin typeface="Arial" panose="020B0604020202020204" pitchFamily="34" charset="0"/>
                          <a:cs typeface="Arial" panose="020B0604020202020204" pitchFamily="34" charset="0"/>
                        </a:rPr>
                        <a:t>.</a:t>
                      </a:r>
                      <a:endParaRPr lang="en-US" sz="1800" noProof="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rowSpan="2"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a:solidFill>
                            <a:srgbClr val="D9D9D9"/>
                          </a:solidFill>
                          <a:latin typeface="Arial" panose="020B0604020202020204" pitchFamily="34" charset="0"/>
                          <a:cs typeface="Arial" panose="020B0604020202020204" pitchFamily="34" charset="0"/>
                        </a:rPr>
                        <a:t>The Quick Start</a:t>
                      </a:r>
                      <a:r>
                        <a:rPr lang="en-US" sz="2800" baseline="0" noProof="0">
                          <a:solidFill>
                            <a:srgbClr val="D9D9D9"/>
                          </a:solidFill>
                          <a:latin typeface="Arial" panose="020B0604020202020204" pitchFamily="34" charset="0"/>
                          <a:cs typeface="Arial" panose="020B0604020202020204" pitchFamily="34" charset="0"/>
                        </a:rPr>
                        <a:t> Guides</a:t>
                      </a:r>
                      <a:r>
                        <a:rPr lang="en-US" sz="2800" noProof="0">
                          <a:solidFill>
                            <a:srgbClr val="D9D9D9"/>
                          </a:solidFill>
                          <a:latin typeface="Arial" panose="020B0604020202020204" pitchFamily="34" charset="0"/>
                          <a:cs typeface="Arial" panose="020B0604020202020204" pitchFamily="34" charset="0"/>
                        </a:rPr>
                        <a:t> </a:t>
                      </a:r>
                      <a:r>
                        <a:rPr lang="en-US" sz="2800" u="sng" noProof="0">
                          <a:solidFill>
                            <a:srgbClr val="D9D9D9"/>
                          </a:solidFill>
                          <a:latin typeface="Arial" panose="020B0604020202020204" pitchFamily="34" charset="0"/>
                          <a:cs typeface="Arial" panose="020B0604020202020204" pitchFamily="34" charset="0"/>
                        </a:rPr>
                        <a:t>are outside the template’s printable area</a:t>
                      </a:r>
                      <a:r>
                        <a:rPr lang="en-US" sz="2800" noProof="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To hide the guides click on the </a:t>
                      </a:r>
                      <a:r>
                        <a:rPr lang="en-US" sz="2800" b="1" baseline="0" noProof="0">
                          <a:solidFill>
                            <a:srgbClr val="D9D9D9"/>
                          </a:solidFill>
                          <a:latin typeface="Arial" panose="020B0604020202020204" pitchFamily="34" charset="0"/>
                          <a:cs typeface="Arial" panose="020B0604020202020204" pitchFamily="34" charset="0"/>
                        </a:rPr>
                        <a:t>Home</a:t>
                      </a:r>
                      <a:r>
                        <a:rPr lang="en-US" sz="2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a:solidFill>
                            <a:srgbClr val="D9D9D9"/>
                          </a:solidFill>
                          <a:latin typeface="Arial" panose="020B0604020202020204" pitchFamily="34" charset="0"/>
                          <a:cs typeface="Arial" panose="020B0604020202020204" pitchFamily="34" charset="0"/>
                        </a:rPr>
                        <a:t>Without Guides </a:t>
                      </a:r>
                      <a:r>
                        <a:rPr lang="en-US" sz="2800" b="0"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5446460">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endParaRPr lang="en-US"/>
                    </a:p>
                  </a:txBody>
                  <a:tcPr/>
                </a:tc>
                <a:extLst>
                  <a:ext uri="{0D108BD9-81ED-4DB2-BD59-A6C34878D82A}">
                    <a16:rowId xmlns:a16="http://schemas.microsoft.com/office/drawing/2014/main" val="1766341567"/>
                  </a:ext>
                </a:extLst>
              </a:tr>
              <a:tr h="4626677">
                <a:tc>
                  <a:txBody>
                    <a:bodyPr/>
                    <a:lstStyle/>
                    <a:p>
                      <a:pPr rtl="0"/>
                      <a:r>
                        <a:rPr lang="en-US" sz="2400" b="1">
                          <a:solidFill>
                            <a:srgbClr val="FFC000"/>
                          </a:solidFill>
                          <a:latin typeface="Arial" panose="020B0604020202020204" pitchFamily="34" charset="0"/>
                          <a:cs typeface="Arial" panose="020B0604020202020204" pitchFamily="34" charset="0"/>
                        </a:rPr>
                        <a:t>How to</a:t>
                      </a:r>
                      <a:r>
                        <a:rPr lang="en-US" sz="2400" b="1" baseline="0">
                          <a:solidFill>
                            <a:srgbClr val="FFC000"/>
                          </a:solidFill>
                          <a:latin typeface="Arial" panose="020B0604020202020204" pitchFamily="34" charset="0"/>
                          <a:cs typeface="Arial" panose="020B0604020202020204" pitchFamily="34" charset="0"/>
                        </a:rPr>
                        <a:t> preview your poster prior to printing</a:t>
                      </a:r>
                      <a:endParaRPr lang="en-US" sz="2400" b="1">
                        <a:solidFill>
                          <a:srgbClr val="FFC000"/>
                        </a:solidFill>
                        <a:latin typeface="Arial" panose="020B0604020202020204" pitchFamily="34" charset="0"/>
                        <a:cs typeface="Arial" panose="020B0604020202020204" pitchFamily="34" charset="0"/>
                      </a:endParaRPr>
                    </a:p>
                    <a:p>
                      <a:pPr rtl="0"/>
                      <a:r>
                        <a:rPr lang="en-US" sz="2000">
                          <a:solidFill>
                            <a:srgbClr val="D9D9D9"/>
                          </a:solidFill>
                          <a:latin typeface="Arial" panose="020B0604020202020204" pitchFamily="34" charset="0"/>
                          <a:cs typeface="Arial" panose="020B0604020202020204" pitchFamily="34" charset="0"/>
                        </a:rPr>
                        <a:t>You can preview your poster at any time by pressing the </a:t>
                      </a:r>
                      <a:r>
                        <a:rPr lang="en-US" sz="2000">
                          <a:solidFill>
                            <a:srgbClr val="FFC000"/>
                          </a:solidFill>
                          <a:latin typeface="Arial" panose="020B0604020202020204" pitchFamily="34" charset="0"/>
                          <a:cs typeface="Arial" panose="020B0604020202020204" pitchFamily="34" charset="0"/>
                        </a:rPr>
                        <a:t>F5 key</a:t>
                      </a:r>
                      <a:r>
                        <a:rPr lang="en-US" sz="200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000">
                          <a:solidFill>
                            <a:srgbClr val="FFC000"/>
                          </a:solidFill>
                          <a:latin typeface="Arial" panose="020B0604020202020204" pitchFamily="34" charset="0"/>
                          <a:cs typeface="Arial" panose="020B0604020202020204" pitchFamily="34" charset="0"/>
                        </a:rPr>
                        <a:t>ESC key </a:t>
                      </a:r>
                      <a:r>
                        <a:rPr lang="en-US" sz="200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gridSpan="2">
                  <a:txBody>
                    <a:bodyPr/>
                    <a:lstStyle/>
                    <a:p>
                      <a:pPr rtl="0"/>
                      <a:r>
                        <a:rPr lang="en-US" sz="8800" b="1">
                          <a:solidFill>
                            <a:srgbClr val="D9D9D9"/>
                          </a:solidFill>
                          <a:latin typeface="Arial" panose="020B0604020202020204" pitchFamily="34" charset="0"/>
                          <a:cs typeface="Arial" panose="020B0604020202020204" pitchFamily="34" charset="0"/>
                        </a:rPr>
                        <a:t>F5</a:t>
                      </a:r>
                      <a:r>
                        <a:rPr lang="en-US" sz="1800" baseline="0">
                          <a:solidFill>
                            <a:srgbClr val="D9D9D9"/>
                          </a:solidFill>
                          <a:latin typeface="Arial" panose="020B0604020202020204" pitchFamily="34" charset="0"/>
                          <a:cs typeface="Arial" panose="020B0604020202020204" pitchFamily="34" charset="0"/>
                        </a:rPr>
                        <a:t> </a:t>
                      </a:r>
                      <a:endParaRPr lang="en-US" sz="1800">
                        <a:solidFill>
                          <a:srgbClr val="D9D9D9"/>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tc hMerge="1">
                  <a:txBody>
                    <a:bodyPr/>
                    <a:lstStyle/>
                    <a:p>
                      <a:pPr algn="ctr"/>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6000"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308827">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000" b="1" noProof="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noProof="0">
                          <a:solidFill>
                            <a:srgbClr val="D9D9D9"/>
                          </a:solidFill>
                          <a:latin typeface="Arial"/>
                          <a:cs typeface="Arial"/>
                        </a:rPr>
                        <a:t>When you are ready to have your poster printed go online to </a:t>
                      </a:r>
                      <a:r>
                        <a:rPr lang="en-US" sz="1800" noProof="0" err="1">
                          <a:solidFill>
                            <a:srgbClr val="FFC000"/>
                          </a:solidFill>
                          <a:latin typeface="Arial"/>
                          <a:cs typeface="Arial"/>
                        </a:rPr>
                        <a:t>PosterPresentations.com</a:t>
                      </a:r>
                      <a:r>
                        <a:rPr lang="en-US" sz="1800" noProof="0">
                          <a:solidFill>
                            <a:srgbClr val="D9D9D9"/>
                          </a:solidFill>
                          <a:latin typeface="Arial"/>
                          <a:cs typeface="Arial"/>
                        </a:rPr>
                        <a:t> and click on the "</a:t>
                      </a:r>
                      <a:r>
                        <a:rPr lang="en-US" sz="1800" noProof="0">
                          <a:solidFill>
                            <a:srgbClr val="FFC000"/>
                          </a:solidFill>
                          <a:latin typeface="Arial"/>
                          <a:cs typeface="Arial"/>
                        </a:rPr>
                        <a:t>Order Your Poster</a:t>
                      </a:r>
                      <a:r>
                        <a:rPr lang="en-US" sz="1800" noProof="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noProof="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1800" noProof="0">
                          <a:solidFill>
                            <a:srgbClr val="D9D9D9"/>
                          </a:solidFill>
                          <a:latin typeface="Arial"/>
                          <a:cs typeface="Arial"/>
                        </a:rPr>
                      </a:br>
                      <a:r>
                        <a:rPr lang="en-US" sz="1800" noProof="0">
                          <a:solidFill>
                            <a:srgbClr val="D9D9D9"/>
                          </a:solidFill>
                          <a:latin typeface="Arial"/>
                          <a:cs typeface="Arial"/>
                        </a:rPr>
                        <a:t>Go to </a:t>
                      </a:r>
                      <a:r>
                        <a:rPr lang="en-US" sz="1800" noProof="0" err="1">
                          <a:solidFill>
                            <a:srgbClr val="FFC000"/>
                          </a:solidFill>
                          <a:latin typeface="Arial"/>
                          <a:cs typeface="Arial"/>
                        </a:rPr>
                        <a:t>PosterPresentations.com</a:t>
                      </a:r>
                      <a:r>
                        <a:rPr lang="en-US" sz="1800" noProof="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047130">
                <a:tc gridSpan="3">
                  <a:txBody>
                    <a:bodyPr/>
                    <a:lstStyle/>
                    <a:p>
                      <a:endParaRPr lang="en-US" sz="1800">
                        <a:solidFill>
                          <a:srgbClr val="1F3A4E"/>
                        </a:solidFill>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1130052">
                <a:tc gridSpan="2">
                  <a:txBody>
                    <a:bodyPr/>
                    <a:lstStyle/>
                    <a:p>
                      <a:pPr>
                        <a:lnSpc>
                          <a:spcPts val="2600"/>
                        </a:lnSpc>
                      </a:pPr>
                      <a:r>
                        <a:rPr lang="en-US" sz="1800">
                          <a:solidFill>
                            <a:schemeClr val="bg1">
                              <a:lumMod val="85000"/>
                            </a:schemeClr>
                          </a:solidFill>
                          <a:latin typeface="Arial"/>
                          <a:cs typeface="Arial"/>
                        </a:rPr>
                        <a:t>© 2019</a:t>
                      </a:r>
                      <a:r>
                        <a:rPr lang="en-US" sz="1800" baseline="0">
                          <a:solidFill>
                            <a:schemeClr val="bg1">
                              <a:lumMod val="85000"/>
                            </a:schemeClr>
                          </a:solidFill>
                          <a:latin typeface="Arial"/>
                          <a:cs typeface="Arial"/>
                        </a:rPr>
                        <a:t> </a:t>
                      </a:r>
                      <a:r>
                        <a:rPr lang="en-US" sz="1800" err="1">
                          <a:solidFill>
                            <a:schemeClr val="bg1">
                              <a:lumMod val="85000"/>
                            </a:schemeClr>
                          </a:solidFill>
                          <a:latin typeface="Arial"/>
                          <a:cs typeface="Arial"/>
                        </a:rPr>
                        <a:t>PosterPresentations.com</a:t>
                      </a:r>
                      <a:br>
                        <a:rPr lang="en-US" sz="1800">
                          <a:solidFill>
                            <a:schemeClr val="bg1">
                              <a:lumMod val="85000"/>
                            </a:schemeClr>
                          </a:solidFill>
                          <a:latin typeface="Arial"/>
                          <a:cs typeface="Arial"/>
                        </a:rPr>
                      </a:br>
                      <a:r>
                        <a:rPr lang="en-US" sz="1800">
                          <a:solidFill>
                            <a:schemeClr val="bg1">
                              <a:lumMod val="85000"/>
                            </a:schemeClr>
                          </a:solidFill>
                          <a:latin typeface="Arial"/>
                          <a:cs typeface="Arial"/>
                        </a:rPr>
                        <a:t>2117 Fourth Street ,</a:t>
                      </a:r>
                      <a:r>
                        <a:rPr lang="en-US" sz="1800" baseline="0">
                          <a:solidFill>
                            <a:schemeClr val="bg1">
                              <a:lumMod val="85000"/>
                            </a:schemeClr>
                          </a:solidFill>
                          <a:latin typeface="Arial"/>
                          <a:cs typeface="Arial"/>
                        </a:rPr>
                        <a:t> STE C        </a:t>
                      </a:r>
                    </a:p>
                    <a:p>
                      <a:pPr>
                        <a:lnSpc>
                          <a:spcPts val="2600"/>
                        </a:lnSpc>
                      </a:pPr>
                      <a:r>
                        <a:rPr lang="en-US" sz="1800" baseline="0">
                          <a:solidFill>
                            <a:schemeClr val="bg1">
                              <a:lumMod val="85000"/>
                            </a:schemeClr>
                          </a:solidFill>
                          <a:latin typeface="Arial"/>
                          <a:cs typeface="Arial"/>
                        </a:rPr>
                        <a:t>Berkeley CA 94710 USA</a:t>
                      </a:r>
                      <a:endParaRPr lang="en-US" sz="180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4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800" b="1">
                          <a:solidFill>
                            <a:srgbClr val="D0D0D0"/>
                          </a:solidFill>
                          <a:latin typeface="Arial"/>
                          <a:cs typeface="Arial"/>
                        </a:rPr>
                        <a:t>For complete tutorials</a:t>
                      </a:r>
                      <a:r>
                        <a:rPr lang="en-US" sz="1800" b="1" baseline="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400" b="1">
                          <a:solidFill>
                            <a:srgbClr val="FFC000"/>
                          </a:solidFill>
                          <a:latin typeface="Arial"/>
                          <a:cs typeface="Arial"/>
                        </a:rPr>
                        <a:t>https://</a:t>
                      </a:r>
                      <a:r>
                        <a:rPr lang="en-US" sz="1400" b="1" err="1">
                          <a:solidFill>
                            <a:srgbClr val="FFC000"/>
                          </a:solidFill>
                          <a:latin typeface="Arial"/>
                          <a:cs typeface="Arial"/>
                        </a:rPr>
                        <a:t>www.posterpresentations.com</a:t>
                      </a:r>
                      <a:r>
                        <a:rPr lang="en-US" sz="1400" b="1">
                          <a:solidFill>
                            <a:srgbClr val="FFC000"/>
                          </a:solidFill>
                          <a:latin typeface="Arial"/>
                          <a:cs typeface="Arial"/>
                        </a:rPr>
                        <a:t>/</a:t>
                      </a:r>
                      <a:r>
                        <a:rPr lang="en-US" sz="1400" b="1" err="1">
                          <a:solidFill>
                            <a:srgbClr val="FFC000"/>
                          </a:solidFill>
                          <a:latin typeface="Arial"/>
                          <a:cs typeface="Arial"/>
                        </a:rPr>
                        <a:t>helpdesk.html</a:t>
                      </a:r>
                      <a:endParaRPr lang="en-US" sz="9600"/>
                    </a:p>
                  </a:txBody>
                  <a:tcPr marL="182880" marT="137160">
                    <a:solidFill>
                      <a:srgbClr val="010101"/>
                    </a:solidFill>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9" r:id="rId1"/>
  </p:sldLayoutIdLst>
  <p:txStyles>
    <p:titleStyle>
      <a:lvl1pPr algn="ctr" defTabSz="3038715" rtl="0" eaLnBrk="1" latinLnBrk="0" hangingPunct="1">
        <a:spcBef>
          <a:spcPct val="0"/>
        </a:spcBef>
        <a:buNone/>
        <a:defRPr sz="6000" kern="1200">
          <a:solidFill>
            <a:schemeClr val="bg1"/>
          </a:solidFill>
          <a:latin typeface="Trebuchet MS" pitchFamily="34" charset="0"/>
          <a:ea typeface="+mj-ea"/>
          <a:cs typeface="+mj-cs"/>
        </a:defRPr>
      </a:lvl1pPr>
    </p:titleStyle>
    <p:bodyStyle>
      <a:lvl1pPr marL="1139518" indent="-1139518" algn="l" defTabSz="3038715" rtl="0" eaLnBrk="1" latinLnBrk="0" hangingPunct="1">
        <a:spcBef>
          <a:spcPct val="20000"/>
        </a:spcBef>
        <a:buFont typeface="Arial" pitchFamily="34" charset="0"/>
        <a:buChar char="•"/>
        <a:defRPr sz="10600" kern="1200">
          <a:solidFill>
            <a:schemeClr val="tx1"/>
          </a:solidFill>
          <a:latin typeface="+mn-lt"/>
          <a:ea typeface="+mn-ea"/>
          <a:cs typeface="+mn-cs"/>
        </a:defRPr>
      </a:lvl1pPr>
      <a:lvl2pPr marL="2468955" indent="-949598" algn="l" defTabSz="3038715" rtl="0" eaLnBrk="1" latinLnBrk="0" hangingPunct="1">
        <a:spcBef>
          <a:spcPct val="20000"/>
        </a:spcBef>
        <a:buFont typeface="Arial" pitchFamily="34" charset="0"/>
        <a:buChar char="–"/>
        <a:defRPr sz="9400" kern="1200">
          <a:solidFill>
            <a:schemeClr val="tx1"/>
          </a:solidFill>
          <a:latin typeface="+mn-lt"/>
          <a:ea typeface="+mn-ea"/>
          <a:cs typeface="+mn-cs"/>
        </a:defRPr>
      </a:lvl2pPr>
      <a:lvl3pPr marL="3798394" indent="-759679" algn="l" defTabSz="3038715" rtl="0" eaLnBrk="1" latinLnBrk="0" hangingPunct="1">
        <a:spcBef>
          <a:spcPct val="20000"/>
        </a:spcBef>
        <a:buFont typeface="Arial" pitchFamily="34" charset="0"/>
        <a:buChar char="•"/>
        <a:defRPr sz="8000" kern="1200">
          <a:solidFill>
            <a:schemeClr val="tx1"/>
          </a:solidFill>
          <a:latin typeface="+mn-lt"/>
          <a:ea typeface="+mn-ea"/>
          <a:cs typeface="+mn-cs"/>
        </a:defRPr>
      </a:lvl3pPr>
      <a:lvl4pPr marL="5317751"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4pPr>
      <a:lvl5pPr marL="6837107"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5pPr>
      <a:lvl6pPr marL="8356465"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6pPr>
      <a:lvl7pPr marL="9875821"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7pPr>
      <a:lvl8pPr marL="11395179"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8pPr>
      <a:lvl9pPr marL="12914537"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9pPr>
    </p:bodyStyle>
    <p:otherStyle>
      <a:defPPr>
        <a:defRPr lang="en-US"/>
      </a:defPPr>
      <a:lvl1pPr marL="0" algn="l" defTabSz="3038715" rtl="0" eaLnBrk="1" latinLnBrk="0" hangingPunct="1">
        <a:defRPr sz="6000" kern="1200">
          <a:solidFill>
            <a:schemeClr val="tx1"/>
          </a:solidFill>
          <a:latin typeface="+mn-lt"/>
          <a:ea typeface="+mn-ea"/>
          <a:cs typeface="+mn-cs"/>
        </a:defRPr>
      </a:lvl1pPr>
      <a:lvl2pPr marL="1519358" algn="l" defTabSz="3038715" rtl="0" eaLnBrk="1" latinLnBrk="0" hangingPunct="1">
        <a:defRPr sz="6000" kern="1200">
          <a:solidFill>
            <a:schemeClr val="tx1"/>
          </a:solidFill>
          <a:latin typeface="+mn-lt"/>
          <a:ea typeface="+mn-ea"/>
          <a:cs typeface="+mn-cs"/>
        </a:defRPr>
      </a:lvl2pPr>
      <a:lvl3pPr marL="3038715" algn="l" defTabSz="3038715" rtl="0" eaLnBrk="1" latinLnBrk="0" hangingPunct="1">
        <a:defRPr sz="6000" kern="1200">
          <a:solidFill>
            <a:schemeClr val="tx1"/>
          </a:solidFill>
          <a:latin typeface="+mn-lt"/>
          <a:ea typeface="+mn-ea"/>
          <a:cs typeface="+mn-cs"/>
        </a:defRPr>
      </a:lvl3pPr>
      <a:lvl4pPr marL="4558071" algn="l" defTabSz="3038715" rtl="0" eaLnBrk="1" latinLnBrk="0" hangingPunct="1">
        <a:defRPr sz="6000" kern="1200">
          <a:solidFill>
            <a:schemeClr val="tx1"/>
          </a:solidFill>
          <a:latin typeface="+mn-lt"/>
          <a:ea typeface="+mn-ea"/>
          <a:cs typeface="+mn-cs"/>
        </a:defRPr>
      </a:lvl4pPr>
      <a:lvl5pPr marL="6077429" algn="l" defTabSz="3038715" rtl="0" eaLnBrk="1" latinLnBrk="0" hangingPunct="1">
        <a:defRPr sz="6000" kern="1200">
          <a:solidFill>
            <a:schemeClr val="tx1"/>
          </a:solidFill>
          <a:latin typeface="+mn-lt"/>
          <a:ea typeface="+mn-ea"/>
          <a:cs typeface="+mn-cs"/>
        </a:defRPr>
      </a:lvl5pPr>
      <a:lvl6pPr marL="7596786" algn="l" defTabSz="3038715" rtl="0" eaLnBrk="1" latinLnBrk="0" hangingPunct="1">
        <a:defRPr sz="6000" kern="1200">
          <a:solidFill>
            <a:schemeClr val="tx1"/>
          </a:solidFill>
          <a:latin typeface="+mn-lt"/>
          <a:ea typeface="+mn-ea"/>
          <a:cs typeface="+mn-cs"/>
        </a:defRPr>
      </a:lvl6pPr>
      <a:lvl7pPr marL="9116145" algn="l" defTabSz="3038715" rtl="0" eaLnBrk="1" latinLnBrk="0" hangingPunct="1">
        <a:defRPr sz="6000" kern="1200">
          <a:solidFill>
            <a:schemeClr val="tx1"/>
          </a:solidFill>
          <a:latin typeface="+mn-lt"/>
          <a:ea typeface="+mn-ea"/>
          <a:cs typeface="+mn-cs"/>
        </a:defRPr>
      </a:lvl7pPr>
      <a:lvl8pPr marL="10635501" algn="l" defTabSz="3038715" rtl="0" eaLnBrk="1" latinLnBrk="0" hangingPunct="1">
        <a:defRPr sz="6000" kern="1200">
          <a:solidFill>
            <a:schemeClr val="tx1"/>
          </a:solidFill>
          <a:latin typeface="+mn-lt"/>
          <a:ea typeface="+mn-ea"/>
          <a:cs typeface="+mn-cs"/>
        </a:defRPr>
      </a:lvl8pPr>
      <a:lvl9pPr marL="12154859" algn="l" defTabSz="3038715" rtl="0" eaLnBrk="1" latinLnBrk="0" hangingPunct="1">
        <a:defRPr sz="6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8820764"/>
      </p:ext>
    </p:extLst>
  </p:cSld>
  <p:clrMap bg1="lt1" tx1="dk1" bg2="lt2" tx2="dk2" accent1="accent1" accent2="accent2" accent3="accent3" accent4="accent4" accent5="accent5" accent6="accent6" hlink="hlink" folHlink="folHlink"/>
  <p:sldLayoutIdLst>
    <p:sldLayoutId id="2147483661" r:id="rId1"/>
  </p:sldLayoutIdLst>
  <p:txStyles>
    <p:titleStyle>
      <a:lvl1pPr algn="ctr" defTabSz="3038715" rtl="0" eaLnBrk="1" latinLnBrk="0" hangingPunct="1">
        <a:spcBef>
          <a:spcPct val="0"/>
        </a:spcBef>
        <a:buNone/>
        <a:defRPr sz="6000" kern="1200">
          <a:solidFill>
            <a:schemeClr val="bg1"/>
          </a:solidFill>
          <a:latin typeface="Trebuchet MS" pitchFamily="34" charset="0"/>
          <a:ea typeface="+mj-ea"/>
          <a:cs typeface="+mj-cs"/>
        </a:defRPr>
      </a:lvl1pPr>
    </p:titleStyle>
    <p:bodyStyle>
      <a:lvl1pPr marL="1139518" indent="-1139518" algn="l" defTabSz="3038715" rtl="0" eaLnBrk="1" latinLnBrk="0" hangingPunct="1">
        <a:spcBef>
          <a:spcPct val="20000"/>
        </a:spcBef>
        <a:buFont typeface="Arial" pitchFamily="34" charset="0"/>
        <a:buChar char="•"/>
        <a:defRPr sz="10600" kern="1200">
          <a:solidFill>
            <a:schemeClr val="tx1"/>
          </a:solidFill>
          <a:latin typeface="+mn-lt"/>
          <a:ea typeface="+mn-ea"/>
          <a:cs typeface="+mn-cs"/>
        </a:defRPr>
      </a:lvl1pPr>
      <a:lvl2pPr marL="2468955" indent="-949598" algn="l" defTabSz="3038715" rtl="0" eaLnBrk="1" latinLnBrk="0" hangingPunct="1">
        <a:spcBef>
          <a:spcPct val="20000"/>
        </a:spcBef>
        <a:buFont typeface="Arial" pitchFamily="34" charset="0"/>
        <a:buChar char="–"/>
        <a:defRPr sz="9400" kern="1200">
          <a:solidFill>
            <a:schemeClr val="tx1"/>
          </a:solidFill>
          <a:latin typeface="+mn-lt"/>
          <a:ea typeface="+mn-ea"/>
          <a:cs typeface="+mn-cs"/>
        </a:defRPr>
      </a:lvl2pPr>
      <a:lvl3pPr marL="3798394" indent="-759679" algn="l" defTabSz="3038715" rtl="0" eaLnBrk="1" latinLnBrk="0" hangingPunct="1">
        <a:spcBef>
          <a:spcPct val="20000"/>
        </a:spcBef>
        <a:buFont typeface="Arial" pitchFamily="34" charset="0"/>
        <a:buChar char="•"/>
        <a:defRPr sz="8000" kern="1200">
          <a:solidFill>
            <a:schemeClr val="tx1"/>
          </a:solidFill>
          <a:latin typeface="+mn-lt"/>
          <a:ea typeface="+mn-ea"/>
          <a:cs typeface="+mn-cs"/>
        </a:defRPr>
      </a:lvl3pPr>
      <a:lvl4pPr marL="5317751"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4pPr>
      <a:lvl5pPr marL="6837107"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5pPr>
      <a:lvl6pPr marL="8356465"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6pPr>
      <a:lvl7pPr marL="9875821"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7pPr>
      <a:lvl8pPr marL="11395179"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8pPr>
      <a:lvl9pPr marL="12914537"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9pPr>
    </p:bodyStyle>
    <p:otherStyle>
      <a:defPPr>
        <a:defRPr lang="en-US"/>
      </a:defPPr>
      <a:lvl1pPr marL="0" algn="l" defTabSz="3038715" rtl="0" eaLnBrk="1" latinLnBrk="0" hangingPunct="1">
        <a:defRPr sz="6000" kern="1200">
          <a:solidFill>
            <a:schemeClr val="tx1"/>
          </a:solidFill>
          <a:latin typeface="+mn-lt"/>
          <a:ea typeface="+mn-ea"/>
          <a:cs typeface="+mn-cs"/>
        </a:defRPr>
      </a:lvl1pPr>
      <a:lvl2pPr marL="1519358" algn="l" defTabSz="3038715" rtl="0" eaLnBrk="1" latinLnBrk="0" hangingPunct="1">
        <a:defRPr sz="6000" kern="1200">
          <a:solidFill>
            <a:schemeClr val="tx1"/>
          </a:solidFill>
          <a:latin typeface="+mn-lt"/>
          <a:ea typeface="+mn-ea"/>
          <a:cs typeface="+mn-cs"/>
        </a:defRPr>
      </a:lvl2pPr>
      <a:lvl3pPr marL="3038715" algn="l" defTabSz="3038715" rtl="0" eaLnBrk="1" latinLnBrk="0" hangingPunct="1">
        <a:defRPr sz="6000" kern="1200">
          <a:solidFill>
            <a:schemeClr val="tx1"/>
          </a:solidFill>
          <a:latin typeface="+mn-lt"/>
          <a:ea typeface="+mn-ea"/>
          <a:cs typeface="+mn-cs"/>
        </a:defRPr>
      </a:lvl3pPr>
      <a:lvl4pPr marL="4558071" algn="l" defTabSz="3038715" rtl="0" eaLnBrk="1" latinLnBrk="0" hangingPunct="1">
        <a:defRPr sz="6000" kern="1200">
          <a:solidFill>
            <a:schemeClr val="tx1"/>
          </a:solidFill>
          <a:latin typeface="+mn-lt"/>
          <a:ea typeface="+mn-ea"/>
          <a:cs typeface="+mn-cs"/>
        </a:defRPr>
      </a:lvl4pPr>
      <a:lvl5pPr marL="6077429" algn="l" defTabSz="3038715" rtl="0" eaLnBrk="1" latinLnBrk="0" hangingPunct="1">
        <a:defRPr sz="6000" kern="1200">
          <a:solidFill>
            <a:schemeClr val="tx1"/>
          </a:solidFill>
          <a:latin typeface="+mn-lt"/>
          <a:ea typeface="+mn-ea"/>
          <a:cs typeface="+mn-cs"/>
        </a:defRPr>
      </a:lvl5pPr>
      <a:lvl6pPr marL="7596786" algn="l" defTabSz="3038715" rtl="0" eaLnBrk="1" latinLnBrk="0" hangingPunct="1">
        <a:defRPr sz="6000" kern="1200">
          <a:solidFill>
            <a:schemeClr val="tx1"/>
          </a:solidFill>
          <a:latin typeface="+mn-lt"/>
          <a:ea typeface="+mn-ea"/>
          <a:cs typeface="+mn-cs"/>
        </a:defRPr>
      </a:lvl6pPr>
      <a:lvl7pPr marL="9116145" algn="l" defTabSz="3038715" rtl="0" eaLnBrk="1" latinLnBrk="0" hangingPunct="1">
        <a:defRPr sz="6000" kern="1200">
          <a:solidFill>
            <a:schemeClr val="tx1"/>
          </a:solidFill>
          <a:latin typeface="+mn-lt"/>
          <a:ea typeface="+mn-ea"/>
          <a:cs typeface="+mn-cs"/>
        </a:defRPr>
      </a:lvl7pPr>
      <a:lvl8pPr marL="10635501" algn="l" defTabSz="3038715" rtl="0" eaLnBrk="1" latinLnBrk="0" hangingPunct="1">
        <a:defRPr sz="6000" kern="1200">
          <a:solidFill>
            <a:schemeClr val="tx1"/>
          </a:solidFill>
          <a:latin typeface="+mn-lt"/>
          <a:ea typeface="+mn-ea"/>
          <a:cs typeface="+mn-cs"/>
        </a:defRPr>
      </a:lvl8pPr>
      <a:lvl9pPr marL="12154859" algn="l" defTabSz="3038715" rtl="0" eaLnBrk="1" latinLnBrk="0" hangingPunct="1">
        <a:defRPr sz="6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7.jpeg"/><Relationship Id="rId21"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5" Type="http://schemas.openxmlformats.org/officeDocument/2006/relationships/image" Target="../media/image29.png"/><Relationship Id="rId2" Type="http://schemas.openxmlformats.org/officeDocument/2006/relationships/notesSlide" Target="../notesSlides/notesSlide1.xml"/><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png"/><Relationship Id="rId24" Type="http://schemas.openxmlformats.org/officeDocument/2006/relationships/image" Target="../media/image28.pn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5">
                <a:shade val="51000"/>
                <a:satMod val="130000"/>
                <a:lumMod val="30000"/>
              </a:schemeClr>
            </a:gs>
            <a:gs pos="23000">
              <a:schemeClr val="accent5">
                <a:shade val="93000"/>
                <a:satMod val="130000"/>
                <a:lumMod val="91000"/>
              </a:schemeClr>
            </a:gs>
            <a:gs pos="74000">
              <a:srgbClr val="2C69D4">
                <a:lumMod val="73000"/>
              </a:srgbClr>
            </a:gs>
            <a:gs pos="98230">
              <a:schemeClr val="accent5">
                <a:shade val="94000"/>
                <a:satMod val="135000"/>
                <a:lumMod val="77000"/>
                <a:lumOff val="23000"/>
              </a:schemeClr>
            </a:gs>
            <a:gs pos="50000">
              <a:schemeClr val="accent5">
                <a:shade val="94000"/>
                <a:satMod val="135000"/>
                <a:lumMod val="51000"/>
              </a:schemeClr>
            </a:gs>
          </a:gsLst>
          <a:lin ang="16200000" scaled="0"/>
        </a:gra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B8E733AD-F150-47F1-BD52-BFACFB1AC2F5}"/>
              </a:ext>
            </a:extLst>
          </p:cNvPr>
          <p:cNvSpPr/>
          <p:nvPr/>
        </p:nvSpPr>
        <p:spPr>
          <a:xfrm>
            <a:off x="0" y="0"/>
            <a:ext cx="21388388" cy="3431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&gt;.</a:t>
            </a:r>
          </a:p>
        </p:txBody>
      </p:sp>
      <p:pic>
        <p:nvPicPr>
          <p:cNvPr id="6" name="Picture 5" descr="A picture containing dark, night sky&#10;&#10;Description automatically generated">
            <a:extLst>
              <a:ext uri="{FF2B5EF4-FFF2-40B4-BE49-F238E27FC236}">
                <a16:creationId xmlns:a16="http://schemas.microsoft.com/office/drawing/2014/main" id="{82EB56FB-C2C8-4178-908A-787411F5DA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6183346"/>
            <a:ext cx="22402799" cy="12226484"/>
          </a:xfrm>
          <a:prstGeom prst="rect">
            <a:avLst/>
          </a:prstGeom>
        </p:spPr>
      </p:pic>
      <p:pic>
        <p:nvPicPr>
          <p:cNvPr id="19" name="Picture 18" descr="Graphical user interface, text&#10;&#10;Description automatically generated with medium confidence">
            <a:extLst>
              <a:ext uri="{FF2B5EF4-FFF2-40B4-BE49-F238E27FC236}">
                <a16:creationId xmlns:a16="http://schemas.microsoft.com/office/drawing/2014/main" id="{0ACDD591-853D-40B0-954B-54D650D4D1E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67804"/>
          <a:stretch/>
        </p:blipFill>
        <p:spPr>
          <a:xfrm>
            <a:off x="14906516" y="1819242"/>
            <a:ext cx="1045428" cy="1516995"/>
          </a:xfrm>
          <a:prstGeom prst="rect">
            <a:avLst/>
          </a:prstGeom>
        </p:spPr>
      </p:pic>
      <p:sp>
        <p:nvSpPr>
          <p:cNvPr id="20" name="TextBox 19">
            <a:extLst>
              <a:ext uri="{FF2B5EF4-FFF2-40B4-BE49-F238E27FC236}">
                <a16:creationId xmlns:a16="http://schemas.microsoft.com/office/drawing/2014/main" id="{9169DF7B-1F33-47BE-8CDD-7A381B77E87C}"/>
              </a:ext>
            </a:extLst>
          </p:cNvPr>
          <p:cNvSpPr txBox="1"/>
          <p:nvPr/>
        </p:nvSpPr>
        <p:spPr>
          <a:xfrm>
            <a:off x="313654" y="29217"/>
            <a:ext cx="20000187" cy="1938992"/>
          </a:xfrm>
          <a:prstGeom prst="rect">
            <a:avLst/>
          </a:prstGeom>
          <a:noFill/>
        </p:spPr>
        <p:txBody>
          <a:bodyPr wrap="square" rtlCol="0">
            <a:spAutoFit/>
          </a:bodyPr>
          <a:lstStyle/>
          <a:p>
            <a:pPr algn="ctr"/>
            <a:r>
              <a:rPr lang="en-GB" i="1" spc="-15">
                <a:latin typeface="Calibri Light" panose="020F0302020204030204" pitchFamily="34" charset="0"/>
                <a:cs typeface="Times New Roman" panose="02020603050405020304" pitchFamily="18" charset="0"/>
              </a:rPr>
              <a:t>Can Adapting A Workflow Builder Tool Improve the Effectiveness and Result Over Traditional Methods of the Onboarding Process?</a:t>
            </a:r>
            <a:endParaRPr lang="en-GB">
              <a:latin typeface="Times New Roman" panose="02020603050405020304" pitchFamily="18" charset="0"/>
              <a:cs typeface="Times New Roman" panose="02020603050405020304" pitchFamily="18" charset="0"/>
            </a:endParaRPr>
          </a:p>
        </p:txBody>
      </p:sp>
      <p:pic>
        <p:nvPicPr>
          <p:cNvPr id="5" name="Picture 4" descr="Icon&#10;&#10;Description automatically generated">
            <a:extLst>
              <a:ext uri="{FF2B5EF4-FFF2-40B4-BE49-F238E27FC236}">
                <a16:creationId xmlns:a16="http://schemas.microsoft.com/office/drawing/2014/main" id="{9B040C0C-A942-4E37-96D7-2BD6A1005D9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09860" y="2227261"/>
            <a:ext cx="1818848" cy="992788"/>
          </a:xfrm>
          <a:prstGeom prst="rect">
            <a:avLst/>
          </a:prstGeom>
        </p:spPr>
      </p:pic>
      <p:grpSp>
        <p:nvGrpSpPr>
          <p:cNvPr id="17" name="Group 16">
            <a:extLst>
              <a:ext uri="{FF2B5EF4-FFF2-40B4-BE49-F238E27FC236}">
                <a16:creationId xmlns:a16="http://schemas.microsoft.com/office/drawing/2014/main" id="{7580B114-82E7-44D0-A997-A5C17D7405C3}"/>
              </a:ext>
            </a:extLst>
          </p:cNvPr>
          <p:cNvGrpSpPr/>
          <p:nvPr/>
        </p:nvGrpSpPr>
        <p:grpSpPr>
          <a:xfrm>
            <a:off x="7200475" y="2445044"/>
            <a:ext cx="11296579" cy="830997"/>
            <a:chOff x="11315892" y="27839908"/>
            <a:chExt cx="7385603" cy="830997"/>
          </a:xfrm>
        </p:grpSpPr>
        <p:sp>
          <p:nvSpPr>
            <p:cNvPr id="90" name="TextBox 89">
              <a:extLst>
                <a:ext uri="{FF2B5EF4-FFF2-40B4-BE49-F238E27FC236}">
                  <a16:creationId xmlns:a16="http://schemas.microsoft.com/office/drawing/2014/main" id="{09703A60-27BE-4AF3-983E-0C7C7B1CAF69}"/>
                </a:ext>
              </a:extLst>
            </p:cNvPr>
            <p:cNvSpPr txBox="1"/>
            <p:nvPr/>
          </p:nvSpPr>
          <p:spPr>
            <a:xfrm>
              <a:off x="11574153" y="28209240"/>
              <a:ext cx="4289589" cy="461665"/>
            </a:xfrm>
            <a:prstGeom prst="rect">
              <a:avLst/>
            </a:prstGeom>
            <a:noFill/>
          </p:spPr>
          <p:txBody>
            <a:bodyPr wrap="square" rtlCol="0">
              <a:spAutoFit/>
            </a:bodyPr>
            <a:lstStyle/>
            <a:p>
              <a:r>
                <a:rPr lang="en-GB" sz="2400" spc="-15">
                  <a:latin typeface="+mj-lt"/>
                  <a:cs typeface="Times New Roman" panose="02020603050405020304" pitchFamily="18" charset="0"/>
                </a:rPr>
                <a:t>Alan Heslop - </a:t>
              </a:r>
              <a:r>
                <a:rPr lang="en-GB" sz="2400" i="1" spc="-15">
                  <a:latin typeface="+mj-lt"/>
                  <a:cs typeface="Times New Roman" panose="02020603050405020304" pitchFamily="18" charset="0"/>
                </a:rPr>
                <a:t>bh83dl@student.sunderland.ac.uk</a:t>
              </a:r>
              <a:endParaRPr lang="en-US" sz="2400" i="1" spc="-15">
                <a:latin typeface="+mj-lt"/>
                <a:cs typeface="Times New Roman" panose="02020603050405020304" pitchFamily="18" charset="0"/>
              </a:endParaRPr>
            </a:p>
          </p:txBody>
        </p:sp>
        <p:sp>
          <p:nvSpPr>
            <p:cNvPr id="91" name="TextBox 90">
              <a:extLst>
                <a:ext uri="{FF2B5EF4-FFF2-40B4-BE49-F238E27FC236}">
                  <a16:creationId xmlns:a16="http://schemas.microsoft.com/office/drawing/2014/main" id="{1C39AEE9-8955-4A36-A7A9-D1BEC6E1D67D}"/>
                </a:ext>
              </a:extLst>
            </p:cNvPr>
            <p:cNvSpPr txBox="1"/>
            <p:nvPr/>
          </p:nvSpPr>
          <p:spPr>
            <a:xfrm>
              <a:off x="11315892" y="27839908"/>
              <a:ext cx="7385603" cy="830997"/>
            </a:xfrm>
            <a:prstGeom prst="rect">
              <a:avLst/>
            </a:prstGeom>
            <a:noFill/>
          </p:spPr>
          <p:txBody>
            <a:bodyPr wrap="square" rtlCol="0">
              <a:spAutoFit/>
            </a:bodyPr>
            <a:lstStyle/>
            <a:p>
              <a:r>
                <a:rPr lang="en-US" sz="2400" spc="-15">
                  <a:latin typeface="+mj-lt"/>
                  <a:cs typeface="Times New Roman" panose="02020603050405020304" pitchFamily="18" charset="0"/>
                </a:rPr>
                <a:t>Supervisor: Paul Graham </a:t>
              </a:r>
              <a:r>
                <a:rPr lang="en-GB" sz="2400" i="1">
                  <a:latin typeface="+mj-lt"/>
                </a:rPr>
                <a:t>paul.graham@sunderland.ac.uk</a:t>
              </a:r>
            </a:p>
            <a:p>
              <a:endParaRPr lang="en-GB" sz="2400">
                <a:effectLst/>
                <a:latin typeface="+mj-lt"/>
              </a:endParaRPr>
            </a:p>
          </p:txBody>
        </p:sp>
      </p:grpSp>
      <p:sp>
        <p:nvSpPr>
          <p:cNvPr id="86" name="Rectangle: Rounded Corners 85">
            <a:extLst>
              <a:ext uri="{FF2B5EF4-FFF2-40B4-BE49-F238E27FC236}">
                <a16:creationId xmlns:a16="http://schemas.microsoft.com/office/drawing/2014/main" id="{F034EAF2-D5C3-4DDB-9D74-F0AFC737AC15}"/>
              </a:ext>
            </a:extLst>
          </p:cNvPr>
          <p:cNvSpPr/>
          <p:nvPr/>
        </p:nvSpPr>
        <p:spPr>
          <a:xfrm>
            <a:off x="532791" y="3714851"/>
            <a:ext cx="13713171" cy="5193174"/>
          </a:xfrm>
          <a:prstGeom prst="roundRect">
            <a:avLst>
              <a:gd name="adj" fmla="val 13690"/>
            </a:avLst>
          </a:prstGeom>
          <a:solidFill>
            <a:schemeClr val="bg1"/>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a:p>
        </p:txBody>
      </p:sp>
      <p:sp>
        <p:nvSpPr>
          <p:cNvPr id="89" name="TextBox 88">
            <a:extLst>
              <a:ext uri="{FF2B5EF4-FFF2-40B4-BE49-F238E27FC236}">
                <a16:creationId xmlns:a16="http://schemas.microsoft.com/office/drawing/2014/main" id="{F726F68F-9D0E-4774-9106-DFDCD0372CBF}"/>
              </a:ext>
            </a:extLst>
          </p:cNvPr>
          <p:cNvSpPr txBox="1"/>
          <p:nvPr/>
        </p:nvSpPr>
        <p:spPr>
          <a:xfrm>
            <a:off x="666142" y="4030643"/>
            <a:ext cx="9511094" cy="4539512"/>
          </a:xfrm>
          <a:prstGeom prst="rect">
            <a:avLst/>
          </a:prstGeom>
          <a:noFill/>
        </p:spPr>
        <p:txBody>
          <a:bodyPr wrap="square" rtlCol="0">
            <a:spAutoFit/>
          </a:bodyPr>
          <a:lstStyle/>
          <a:p>
            <a:pPr>
              <a:lnSpc>
                <a:spcPct val="107000"/>
              </a:lnSpc>
              <a:spcAft>
                <a:spcPts val="800"/>
              </a:spcAft>
            </a:pPr>
            <a:r>
              <a:rPr lang="en-GB" sz="2400" b="1">
                <a:effectLst/>
                <a:latin typeface="Calibri" panose="020F0502020204030204" pitchFamily="34" charset="0"/>
                <a:ea typeface="Calibri" panose="020F0502020204030204" pitchFamily="34" charset="0"/>
                <a:cs typeface="Times New Roman" panose="02020603050405020304" pitchFamily="18" charset="0"/>
              </a:rPr>
              <a:t>Problem Context:</a:t>
            </a:r>
          </a:p>
          <a:p>
            <a:pPr marL="285750" indent="-285750">
              <a:lnSpc>
                <a:spcPct val="107000"/>
              </a:lnSpc>
              <a:spcAft>
                <a:spcPts val="800"/>
              </a:spcAft>
              <a:buFont typeface="Arial" panose="020B0604020202020204" pitchFamily="34" charset="0"/>
              <a:buChar char="•"/>
            </a:pPr>
            <a:r>
              <a:rPr lang="en-US" sz="2400">
                <a:latin typeface="Calibri" panose="020F0502020204030204" pitchFamily="34" charset="0"/>
                <a:ea typeface="Calibri" panose="020F0502020204030204" pitchFamily="34" charset="0"/>
                <a:cs typeface="Times New Roman" panose="02020603050405020304" pitchFamily="18" charset="0"/>
              </a:rPr>
              <a:t>Onboarding is vital for the growth of every organisation. However, ongoing challenges can hinder that growth for companies and new employees.</a:t>
            </a:r>
          </a:p>
          <a:p>
            <a:pPr marL="285750" indent="-285750">
              <a:lnSpc>
                <a:spcPct val="107000"/>
              </a:lnSpc>
              <a:spcAft>
                <a:spcPts val="800"/>
              </a:spcAft>
              <a:buFont typeface="Arial" panose="020B0604020202020204" pitchFamily="34" charset="0"/>
              <a:buChar char="•"/>
            </a:pPr>
            <a:r>
              <a:rPr lang="en-US" sz="2400">
                <a:latin typeface="Calibri" panose="020F0502020204030204" pitchFamily="34" charset="0"/>
                <a:ea typeface="Calibri" panose="020F0502020204030204" pitchFamily="34" charset="0"/>
                <a:cs typeface="Times New Roman" panose="02020603050405020304" pitchFamily="18" charset="0"/>
              </a:rPr>
              <a:t>Over 1/3 of companies do not have a structured onboarding process.</a:t>
            </a:r>
          </a:p>
          <a:p>
            <a:pPr marL="285750" indent="-285750">
              <a:lnSpc>
                <a:spcPct val="107000"/>
              </a:lnSpc>
              <a:spcAft>
                <a:spcPts val="800"/>
              </a:spcAft>
              <a:buFont typeface="Arial" panose="020B0604020202020204" pitchFamily="34" charset="0"/>
              <a:buChar char="•"/>
            </a:pPr>
            <a:r>
              <a:rPr lang="en-US" sz="2400">
                <a:latin typeface="Calibri" panose="020F0502020204030204" pitchFamily="34" charset="0"/>
                <a:ea typeface="Calibri" panose="020F0502020204030204" pitchFamily="34" charset="0"/>
                <a:cs typeface="Times New Roman" panose="02020603050405020304" pitchFamily="18" charset="0"/>
              </a:rPr>
              <a:t>The consequences of poor onboarding had led to a major cause of employee turnover.</a:t>
            </a:r>
            <a:endParaRPr lang="en-GB" sz="24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2400" b="1">
                <a:latin typeface="Calibri" panose="020F0502020204030204" pitchFamily="34" charset="0"/>
                <a:ea typeface="Calibri" panose="020F0502020204030204" pitchFamily="34" charset="0"/>
                <a:cs typeface="Times New Roman" panose="02020603050405020304" pitchFamily="18" charset="0"/>
              </a:rPr>
              <a:t>Project Requirements:</a:t>
            </a:r>
          </a:p>
          <a:p>
            <a:pPr marL="285750" indent="-285750">
              <a:lnSpc>
                <a:spcPct val="107000"/>
              </a:lnSpc>
              <a:spcAft>
                <a:spcPts val="800"/>
              </a:spcAft>
              <a:buFont typeface="Arial" panose="020B0604020202020204" pitchFamily="34" charset="0"/>
              <a:buChar char="•"/>
            </a:pPr>
            <a:r>
              <a:rPr lang="en-GB" sz="2400">
                <a:latin typeface="Calibri" panose="020F0502020204030204" pitchFamily="34" charset="0"/>
                <a:ea typeface="Calibri" panose="020F0502020204030204" pitchFamily="34" charset="0"/>
                <a:cs typeface="Times New Roman" panose="02020603050405020304" pitchFamily="18" charset="0"/>
              </a:rPr>
              <a:t>This workflow system can highlight the potential benefit to creating a process which guides the user/hire through a particular process. </a:t>
            </a:r>
          </a:p>
        </p:txBody>
      </p:sp>
      <p:sp>
        <p:nvSpPr>
          <p:cNvPr id="92" name="TextBox 91">
            <a:extLst>
              <a:ext uri="{FF2B5EF4-FFF2-40B4-BE49-F238E27FC236}">
                <a16:creationId xmlns:a16="http://schemas.microsoft.com/office/drawing/2014/main" id="{E0B74C77-E4C8-49B4-B3C4-1BE5A2B79AEA}"/>
              </a:ext>
            </a:extLst>
          </p:cNvPr>
          <p:cNvSpPr txBox="1"/>
          <p:nvPr/>
        </p:nvSpPr>
        <p:spPr>
          <a:xfrm>
            <a:off x="6310657" y="3750182"/>
            <a:ext cx="3352800" cy="584775"/>
          </a:xfrm>
          <a:prstGeom prst="rect">
            <a:avLst/>
          </a:prstGeom>
          <a:noFill/>
        </p:spPr>
        <p:txBody>
          <a:bodyPr wrap="square" rtlCol="0">
            <a:spAutoFit/>
          </a:bodyPr>
          <a:lstStyle/>
          <a:p>
            <a:r>
              <a:rPr lang="en-GB" sz="3200" b="1">
                <a:latin typeface="+mj-lt"/>
                <a:cs typeface="Times New Roman" panose="02020603050405020304" pitchFamily="18" charset="0"/>
              </a:rPr>
              <a:t>Introduction</a:t>
            </a:r>
          </a:p>
        </p:txBody>
      </p:sp>
      <p:pic>
        <p:nvPicPr>
          <p:cNvPr id="93" name="Picture 92">
            <a:extLst>
              <a:ext uri="{FF2B5EF4-FFF2-40B4-BE49-F238E27FC236}">
                <a16:creationId xmlns:a16="http://schemas.microsoft.com/office/drawing/2014/main" id="{269A0B5A-C2C8-4CEF-8515-4DA8124A64C2}"/>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1753989" y="3723625"/>
            <a:ext cx="2189553" cy="2779484"/>
          </a:xfrm>
          <a:prstGeom prst="rect">
            <a:avLst/>
          </a:prstGeom>
        </p:spPr>
      </p:pic>
      <p:pic>
        <p:nvPicPr>
          <p:cNvPr id="94" name="Picture 93">
            <a:extLst>
              <a:ext uri="{FF2B5EF4-FFF2-40B4-BE49-F238E27FC236}">
                <a16:creationId xmlns:a16="http://schemas.microsoft.com/office/drawing/2014/main" id="{8D2FFD37-31A4-4B4B-8978-BE7C5E2597CD}"/>
              </a:ext>
            </a:extLst>
          </p:cNvPr>
          <p:cNvPicPr>
            <a:picLocks noChangeAspect="1"/>
          </p:cNvPicPr>
          <p:nvPr/>
        </p:nvPicPr>
        <p:blipFill>
          <a:blip r:embed="rId7"/>
          <a:stretch>
            <a:fillRect/>
          </a:stretch>
        </p:blipFill>
        <p:spPr>
          <a:xfrm>
            <a:off x="9596223" y="3828566"/>
            <a:ext cx="2169014" cy="2509741"/>
          </a:xfrm>
          <a:prstGeom prst="rect">
            <a:avLst/>
          </a:prstGeom>
        </p:spPr>
      </p:pic>
      <p:sp>
        <p:nvSpPr>
          <p:cNvPr id="99" name="Rectangle: Rounded Corners 98">
            <a:extLst>
              <a:ext uri="{FF2B5EF4-FFF2-40B4-BE49-F238E27FC236}">
                <a16:creationId xmlns:a16="http://schemas.microsoft.com/office/drawing/2014/main" id="{38026546-EE4F-4CB2-98A5-25647AED7FAD}"/>
              </a:ext>
            </a:extLst>
          </p:cNvPr>
          <p:cNvSpPr/>
          <p:nvPr/>
        </p:nvSpPr>
        <p:spPr>
          <a:xfrm>
            <a:off x="555877" y="9040988"/>
            <a:ext cx="6159752" cy="11316318"/>
          </a:xfrm>
          <a:prstGeom prst="roundRect">
            <a:avLst/>
          </a:prstGeom>
          <a:solidFill>
            <a:schemeClr val="bg1"/>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a:p>
        </p:txBody>
      </p:sp>
      <p:sp>
        <p:nvSpPr>
          <p:cNvPr id="101" name="TextBox 100">
            <a:extLst>
              <a:ext uri="{FF2B5EF4-FFF2-40B4-BE49-F238E27FC236}">
                <a16:creationId xmlns:a16="http://schemas.microsoft.com/office/drawing/2014/main" id="{50BCADCA-F934-4346-8065-52E864B414EA}"/>
              </a:ext>
            </a:extLst>
          </p:cNvPr>
          <p:cNvSpPr txBox="1"/>
          <p:nvPr/>
        </p:nvSpPr>
        <p:spPr>
          <a:xfrm>
            <a:off x="1900663" y="9010106"/>
            <a:ext cx="4900186" cy="584775"/>
          </a:xfrm>
          <a:prstGeom prst="rect">
            <a:avLst/>
          </a:prstGeom>
          <a:noFill/>
        </p:spPr>
        <p:txBody>
          <a:bodyPr wrap="square" rtlCol="0">
            <a:spAutoFit/>
          </a:bodyPr>
          <a:lstStyle/>
          <a:p>
            <a:r>
              <a:rPr lang="en-GB" sz="3200" b="1">
                <a:latin typeface="+mj-lt"/>
                <a:cs typeface="Times New Roman" panose="02020603050405020304" pitchFamily="18" charset="0"/>
              </a:rPr>
              <a:t>Aims &amp; Objectives</a:t>
            </a:r>
          </a:p>
        </p:txBody>
      </p:sp>
      <p:sp>
        <p:nvSpPr>
          <p:cNvPr id="103" name="TextBox 102">
            <a:extLst>
              <a:ext uri="{FF2B5EF4-FFF2-40B4-BE49-F238E27FC236}">
                <a16:creationId xmlns:a16="http://schemas.microsoft.com/office/drawing/2014/main" id="{4F16F78A-3D9A-42BB-A4FE-212A470F1CF6}"/>
              </a:ext>
            </a:extLst>
          </p:cNvPr>
          <p:cNvSpPr txBox="1"/>
          <p:nvPr/>
        </p:nvSpPr>
        <p:spPr>
          <a:xfrm>
            <a:off x="991969" y="9679369"/>
            <a:ext cx="5358480" cy="3046988"/>
          </a:xfrm>
          <a:prstGeom prst="rect">
            <a:avLst/>
          </a:prstGeom>
          <a:noFill/>
        </p:spPr>
        <p:txBody>
          <a:bodyPr wrap="square" rtlCol="0">
            <a:spAutoFit/>
          </a:bodyPr>
          <a:lstStyle/>
          <a:p>
            <a:pPr algn="l"/>
            <a:r>
              <a:rPr lang="en-GB" sz="2400">
                <a:latin typeface="+mj-lt"/>
                <a:cs typeface="Times New Roman" panose="02020603050405020304" pitchFamily="18" charset="0"/>
              </a:rPr>
              <a:t>We aimed to design, develop, and implement a Proof of Concept (PoC) to support recruitment through the onboarding process using a workflow system, which provides a 1-2-1 contact with multiple levels of management. </a:t>
            </a:r>
          </a:p>
          <a:p>
            <a:pPr algn="l"/>
            <a:endParaRPr lang="en-GB" sz="2400">
              <a:latin typeface="+mj-lt"/>
              <a:cs typeface="Times New Roman" panose="02020603050405020304" pitchFamily="18" charset="0"/>
            </a:endParaRPr>
          </a:p>
          <a:p>
            <a:pPr algn="l"/>
            <a:r>
              <a:rPr lang="en-GB" sz="2400">
                <a:latin typeface="+mj-lt"/>
                <a:cs typeface="Times New Roman" panose="02020603050405020304" pitchFamily="18" charset="0"/>
              </a:rPr>
              <a:t>The onboarding objectives were to:</a:t>
            </a:r>
          </a:p>
        </p:txBody>
      </p:sp>
      <p:grpSp>
        <p:nvGrpSpPr>
          <p:cNvPr id="62" name="Group 61">
            <a:extLst>
              <a:ext uri="{FF2B5EF4-FFF2-40B4-BE49-F238E27FC236}">
                <a16:creationId xmlns:a16="http://schemas.microsoft.com/office/drawing/2014/main" id="{23C73E0C-AA67-4422-9538-43FE60CB83A2}"/>
              </a:ext>
            </a:extLst>
          </p:cNvPr>
          <p:cNvGrpSpPr/>
          <p:nvPr/>
        </p:nvGrpSpPr>
        <p:grpSpPr>
          <a:xfrm>
            <a:off x="0" y="12902676"/>
            <a:ext cx="6894050" cy="7338044"/>
            <a:chOff x="-16541" y="13654768"/>
            <a:chExt cx="6894050" cy="7338044"/>
          </a:xfrm>
        </p:grpSpPr>
        <p:pic>
          <p:nvPicPr>
            <p:cNvPr id="117" name="Picture 116" descr="Icon&#10;&#10;Description automatically generated">
              <a:extLst>
                <a:ext uri="{FF2B5EF4-FFF2-40B4-BE49-F238E27FC236}">
                  <a16:creationId xmlns:a16="http://schemas.microsoft.com/office/drawing/2014/main" id="{A56CA586-0C55-4013-8AB8-DF0D91A8857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922" y="15416670"/>
              <a:ext cx="681263" cy="681263"/>
            </a:xfrm>
            <a:prstGeom prst="rect">
              <a:avLst/>
            </a:prstGeom>
          </p:spPr>
        </p:pic>
        <p:pic>
          <p:nvPicPr>
            <p:cNvPr id="119" name="Picture 118" descr="Icon&#10;&#10;Description automatically generated">
              <a:extLst>
                <a:ext uri="{FF2B5EF4-FFF2-40B4-BE49-F238E27FC236}">
                  <a16:creationId xmlns:a16="http://schemas.microsoft.com/office/drawing/2014/main" id="{C4DF48A0-7F1D-4C7C-83BF-0C66C754CD2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541" y="13799972"/>
              <a:ext cx="880527" cy="880527"/>
            </a:xfrm>
            <a:prstGeom prst="rect">
              <a:avLst/>
            </a:prstGeom>
          </p:spPr>
        </p:pic>
        <p:pic>
          <p:nvPicPr>
            <p:cNvPr id="121" name="Picture 120" descr="Icon&#10;&#10;Description automatically generated with low confidence">
              <a:extLst>
                <a:ext uri="{FF2B5EF4-FFF2-40B4-BE49-F238E27FC236}">
                  <a16:creationId xmlns:a16="http://schemas.microsoft.com/office/drawing/2014/main" id="{0B6C2FCD-7747-4143-8227-F9D12A3FBBF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932" y="16859595"/>
              <a:ext cx="681264" cy="681264"/>
            </a:xfrm>
            <a:prstGeom prst="rect">
              <a:avLst/>
            </a:prstGeom>
          </p:spPr>
        </p:pic>
        <p:pic>
          <p:nvPicPr>
            <p:cNvPr id="122" name="Picture 121" descr="A picture containing text, sign, vector graphics&#10;&#10;Description automatically generated">
              <a:extLst>
                <a:ext uri="{FF2B5EF4-FFF2-40B4-BE49-F238E27FC236}">
                  <a16:creationId xmlns:a16="http://schemas.microsoft.com/office/drawing/2014/main" id="{B068AFAB-D687-4C03-9D99-B868DB34B3F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6086" y="18518043"/>
              <a:ext cx="675272" cy="675272"/>
            </a:xfrm>
            <a:prstGeom prst="rect">
              <a:avLst/>
            </a:prstGeom>
          </p:spPr>
        </p:pic>
        <p:pic>
          <p:nvPicPr>
            <p:cNvPr id="123" name="Picture 122" descr="Icon&#10;&#10;Description automatically generated">
              <a:extLst>
                <a:ext uri="{FF2B5EF4-FFF2-40B4-BE49-F238E27FC236}">
                  <a16:creationId xmlns:a16="http://schemas.microsoft.com/office/drawing/2014/main" id="{CA44D78F-07B2-41A5-8E0E-AFA81FABAB3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162" y="19894728"/>
              <a:ext cx="789156" cy="789156"/>
            </a:xfrm>
            <a:prstGeom prst="rect">
              <a:avLst/>
            </a:prstGeom>
          </p:spPr>
        </p:pic>
        <p:cxnSp>
          <p:nvCxnSpPr>
            <p:cNvPr id="134" name="Straight Connector 133">
              <a:extLst>
                <a:ext uri="{FF2B5EF4-FFF2-40B4-BE49-F238E27FC236}">
                  <a16:creationId xmlns:a16="http://schemas.microsoft.com/office/drawing/2014/main" id="{CD80FC54-51BF-4D86-A6B8-4C744C165BC1}"/>
                </a:ext>
              </a:extLst>
            </p:cNvPr>
            <p:cNvCxnSpPr>
              <a:cxnSpLocks/>
            </p:cNvCxnSpPr>
            <p:nvPr/>
          </p:nvCxnSpPr>
          <p:spPr>
            <a:xfrm flipV="1">
              <a:off x="1102681" y="15244774"/>
              <a:ext cx="5234756" cy="37960"/>
            </a:xfrm>
            <a:prstGeom prst="line">
              <a:avLst/>
            </a:prstGeom>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6B1B8876-7C64-48D5-9E3E-9C6D4290C653}"/>
                </a:ext>
              </a:extLst>
            </p:cNvPr>
            <p:cNvSpPr txBox="1"/>
            <p:nvPr/>
          </p:nvSpPr>
          <p:spPr>
            <a:xfrm>
              <a:off x="1036826" y="13654768"/>
              <a:ext cx="5554067" cy="1631216"/>
            </a:xfrm>
            <a:prstGeom prst="rect">
              <a:avLst/>
            </a:prstGeom>
            <a:noFill/>
          </p:spPr>
          <p:txBody>
            <a:bodyPr wrap="square" rtlCol="0">
              <a:spAutoFit/>
            </a:bodyPr>
            <a:lstStyle/>
            <a:p>
              <a:r>
                <a:rPr lang="en-GB" sz="2800" b="1">
                  <a:latin typeface="+mj-lt"/>
                  <a:cs typeface="Times New Roman" panose="02020603050405020304" pitchFamily="18" charset="0"/>
                </a:rPr>
                <a:t>Objective #1</a:t>
              </a:r>
            </a:p>
            <a:p>
              <a:pPr lvl="0">
                <a:tabLst>
                  <a:tab pos="900430" algn="l"/>
                  <a:tab pos="3371850" algn="l"/>
                  <a:tab pos="5715000" algn="r"/>
                </a:tabLst>
              </a:pPr>
              <a:r>
                <a:rPr lang="en-GB" sz="2400" spc="-15">
                  <a:solidFill>
                    <a:srgbClr val="000000"/>
                  </a:solidFill>
                  <a:effectLst/>
                  <a:latin typeface="Calibri Light" panose="020F0302020204030204" pitchFamily="34" charset="0"/>
                  <a:ea typeface="Times New Roman" panose="02020603050405020304" pitchFamily="18" charset="0"/>
                  <a:cs typeface="Arial Narrow" panose="020B0606020202030204" pitchFamily="34" charset="0"/>
                </a:rPr>
                <a:t>Implement a working PoC utilising </a:t>
              </a:r>
              <a:r>
                <a:rPr lang="en-GB" sz="2400" spc="-15">
                  <a:solidFill>
                    <a:srgbClr val="000000"/>
                  </a:solidFill>
                  <a:latin typeface="Calibri Light" panose="020F0302020204030204" pitchFamily="34" charset="0"/>
                  <a:ea typeface="Times New Roman" panose="02020603050405020304" pitchFamily="18" charset="0"/>
                  <a:cs typeface="Arial Narrow" panose="020B0606020202030204" pitchFamily="34" charset="0"/>
                </a:rPr>
                <a:t>full stack front-end and backend </a:t>
              </a:r>
              <a:r>
                <a:rPr lang="en-GB" sz="2400" spc="-15">
                  <a:solidFill>
                    <a:srgbClr val="000000"/>
                  </a:solidFill>
                  <a:effectLst/>
                  <a:latin typeface="Calibri Light" panose="020F0302020204030204" pitchFamily="34" charset="0"/>
                  <a:ea typeface="Times New Roman" panose="02020603050405020304" pitchFamily="18" charset="0"/>
                  <a:cs typeface="Arial Narrow" panose="020B0606020202030204" pitchFamily="34" charset="0"/>
                </a:rPr>
                <a:t>concurrent technologies.</a:t>
              </a:r>
              <a:endParaRPr lang="en-GB" sz="2400" spc="-15">
                <a:solidFill>
                  <a:srgbClr val="000000"/>
                </a:solidFill>
                <a:effectLst/>
                <a:latin typeface="Arial Narrow" panose="020B0606020202030204" pitchFamily="34" charset="0"/>
                <a:ea typeface="Times New Roman" panose="02020603050405020304" pitchFamily="18" charset="0"/>
                <a:cs typeface="Arial Narrow" panose="020B0606020202030204" pitchFamily="34" charset="0"/>
              </a:endParaRPr>
            </a:p>
          </p:txBody>
        </p:sp>
        <p:cxnSp>
          <p:nvCxnSpPr>
            <p:cNvPr id="135" name="Straight Connector 134">
              <a:extLst>
                <a:ext uri="{FF2B5EF4-FFF2-40B4-BE49-F238E27FC236}">
                  <a16:creationId xmlns:a16="http://schemas.microsoft.com/office/drawing/2014/main" id="{6DD62FBD-6A43-4251-A27F-EC205539BFF9}"/>
                </a:ext>
              </a:extLst>
            </p:cNvPr>
            <p:cNvCxnSpPr>
              <a:cxnSpLocks/>
            </p:cNvCxnSpPr>
            <p:nvPr/>
          </p:nvCxnSpPr>
          <p:spPr>
            <a:xfrm flipV="1">
              <a:off x="1102681" y="16544569"/>
              <a:ext cx="5234756" cy="379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D1B3254-285C-4325-B62F-0B24F90959F7}"/>
                </a:ext>
              </a:extLst>
            </p:cNvPr>
            <p:cNvCxnSpPr>
              <a:cxnSpLocks/>
            </p:cNvCxnSpPr>
            <p:nvPr/>
          </p:nvCxnSpPr>
          <p:spPr>
            <a:xfrm flipV="1">
              <a:off x="1122758" y="19681690"/>
              <a:ext cx="5234756" cy="379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2414AB2-B6AA-4453-B165-22BCF881F089}"/>
                </a:ext>
              </a:extLst>
            </p:cNvPr>
            <p:cNvCxnSpPr>
              <a:cxnSpLocks/>
            </p:cNvCxnSpPr>
            <p:nvPr/>
          </p:nvCxnSpPr>
          <p:spPr>
            <a:xfrm flipV="1">
              <a:off x="1125313" y="17995153"/>
              <a:ext cx="5234756" cy="37960"/>
            </a:xfrm>
            <a:prstGeom prst="line">
              <a:avLst/>
            </a:prstGeom>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AEC571CF-248F-4304-A96A-291D592A283B}"/>
                </a:ext>
              </a:extLst>
            </p:cNvPr>
            <p:cNvSpPr txBox="1"/>
            <p:nvPr/>
          </p:nvSpPr>
          <p:spPr>
            <a:xfrm>
              <a:off x="1024127" y="15290124"/>
              <a:ext cx="5358480" cy="1261884"/>
            </a:xfrm>
            <a:prstGeom prst="rect">
              <a:avLst/>
            </a:prstGeom>
            <a:noFill/>
          </p:spPr>
          <p:txBody>
            <a:bodyPr wrap="square" rtlCol="0">
              <a:spAutoFit/>
            </a:bodyPr>
            <a:lstStyle/>
            <a:p>
              <a:r>
                <a:rPr lang="en-GB" sz="2800" b="1">
                  <a:latin typeface="+mj-lt"/>
                  <a:cs typeface="Times New Roman" panose="02020603050405020304" pitchFamily="18" charset="0"/>
                </a:rPr>
                <a:t>Objective #2</a:t>
              </a:r>
            </a:p>
            <a:p>
              <a:pPr lvl="0">
                <a:tabLst>
                  <a:tab pos="900430" algn="l"/>
                  <a:tab pos="3371850" algn="l"/>
                  <a:tab pos="5715000" algn="r"/>
                </a:tabLst>
              </a:pPr>
              <a:r>
                <a:rPr lang="en-GB" sz="2400" spc="-15">
                  <a:solidFill>
                    <a:srgbClr val="000000"/>
                  </a:solidFill>
                  <a:effectLst/>
                  <a:latin typeface="Calibri Light" panose="020F0302020204030204" pitchFamily="34" charset="0"/>
                  <a:ea typeface="Times New Roman" panose="02020603050405020304" pitchFamily="18" charset="0"/>
                  <a:cs typeface="Arial Narrow" panose="020B0606020202030204" pitchFamily="34" charset="0"/>
                </a:rPr>
                <a:t>Design </a:t>
              </a:r>
              <a:r>
                <a:rPr lang="en-GB" sz="2400" spc="-15">
                  <a:solidFill>
                    <a:srgbClr val="000000"/>
                  </a:solidFill>
                  <a:latin typeface="Calibri Light" panose="020F0302020204030204" pitchFamily="34" charset="0"/>
                  <a:ea typeface="Times New Roman" panose="02020603050405020304" pitchFamily="18" charset="0"/>
                  <a:cs typeface="Arial Narrow" panose="020B0606020202030204" pitchFamily="34" charset="0"/>
                </a:rPr>
                <a:t>a visual front-end to provide the user with the required details.</a:t>
              </a:r>
              <a:endParaRPr lang="en-GB" sz="2400" spc="-15">
                <a:solidFill>
                  <a:srgbClr val="000000"/>
                </a:solidFill>
                <a:effectLst/>
                <a:latin typeface="Arial Narrow" panose="020B0606020202030204" pitchFamily="34" charset="0"/>
                <a:ea typeface="Times New Roman" panose="02020603050405020304" pitchFamily="18" charset="0"/>
                <a:cs typeface="Arial Narrow" panose="020B0606020202030204" pitchFamily="34" charset="0"/>
              </a:endParaRPr>
            </a:p>
          </p:txBody>
        </p:sp>
        <p:sp>
          <p:nvSpPr>
            <p:cNvPr id="141" name="TextBox 140">
              <a:extLst>
                <a:ext uri="{FF2B5EF4-FFF2-40B4-BE49-F238E27FC236}">
                  <a16:creationId xmlns:a16="http://schemas.microsoft.com/office/drawing/2014/main" id="{96E2A960-14A8-46FD-9C6B-BB74AD1540B5}"/>
                </a:ext>
              </a:extLst>
            </p:cNvPr>
            <p:cNvSpPr txBox="1"/>
            <p:nvPr/>
          </p:nvSpPr>
          <p:spPr>
            <a:xfrm>
              <a:off x="1036827" y="16502876"/>
              <a:ext cx="3781455" cy="523220"/>
            </a:xfrm>
            <a:prstGeom prst="rect">
              <a:avLst/>
            </a:prstGeom>
            <a:noFill/>
          </p:spPr>
          <p:txBody>
            <a:bodyPr wrap="square" rtlCol="0">
              <a:spAutoFit/>
            </a:bodyPr>
            <a:lstStyle/>
            <a:p>
              <a:r>
                <a:rPr lang="en-GB" sz="2800" b="1">
                  <a:latin typeface="+mj-lt"/>
                  <a:cs typeface="Times New Roman" panose="02020603050405020304" pitchFamily="18" charset="0"/>
                </a:rPr>
                <a:t>Objective #3</a:t>
              </a:r>
            </a:p>
          </p:txBody>
        </p:sp>
        <p:sp>
          <p:nvSpPr>
            <p:cNvPr id="142" name="TextBox 141">
              <a:extLst>
                <a:ext uri="{FF2B5EF4-FFF2-40B4-BE49-F238E27FC236}">
                  <a16:creationId xmlns:a16="http://schemas.microsoft.com/office/drawing/2014/main" id="{861DBEEF-0A9F-46CB-B2B6-E39ED9A3617D}"/>
                </a:ext>
              </a:extLst>
            </p:cNvPr>
            <p:cNvSpPr txBox="1"/>
            <p:nvPr/>
          </p:nvSpPr>
          <p:spPr>
            <a:xfrm>
              <a:off x="1049468" y="16846079"/>
              <a:ext cx="5374154" cy="1200329"/>
            </a:xfrm>
            <a:prstGeom prst="rect">
              <a:avLst/>
            </a:prstGeom>
            <a:noFill/>
          </p:spPr>
          <p:txBody>
            <a:bodyPr wrap="square" rtlCol="0">
              <a:spAutoFit/>
            </a:bodyPr>
            <a:lstStyle/>
            <a:p>
              <a:pPr lvl="0">
                <a:tabLst>
                  <a:tab pos="900430" algn="l"/>
                  <a:tab pos="3371850" algn="l"/>
                  <a:tab pos="5715000" algn="r"/>
                </a:tabLst>
              </a:pPr>
              <a:r>
                <a:rPr lang="en-GB" sz="2400" spc="-15">
                  <a:solidFill>
                    <a:srgbClr val="000000"/>
                  </a:solidFill>
                  <a:latin typeface="Calibri Light" panose="020F0302020204030204" pitchFamily="34" charset="0"/>
                  <a:ea typeface="Times New Roman" panose="02020603050405020304" pitchFamily="18" charset="0"/>
                  <a:cs typeface="Arial Narrow" panose="020B0606020202030204" pitchFamily="34" charset="0"/>
                </a:rPr>
                <a:t>Design, create, and implement a backend to effectively manage user process with CRUD ability.</a:t>
              </a:r>
              <a:endParaRPr lang="en-GB" sz="2400" spc="-15">
                <a:solidFill>
                  <a:srgbClr val="000000"/>
                </a:solidFill>
                <a:effectLst/>
                <a:latin typeface="Arial Narrow" panose="020B0606020202030204" pitchFamily="34" charset="0"/>
                <a:ea typeface="Times New Roman" panose="02020603050405020304" pitchFamily="18" charset="0"/>
                <a:cs typeface="Arial Narrow" panose="020B0606020202030204" pitchFamily="34" charset="0"/>
              </a:endParaRPr>
            </a:p>
          </p:txBody>
        </p:sp>
        <p:sp>
          <p:nvSpPr>
            <p:cNvPr id="143" name="TextBox 142">
              <a:extLst>
                <a:ext uri="{FF2B5EF4-FFF2-40B4-BE49-F238E27FC236}">
                  <a16:creationId xmlns:a16="http://schemas.microsoft.com/office/drawing/2014/main" id="{AC89A6F8-4E8E-4E3E-8C19-43DFB764F6FA}"/>
                </a:ext>
              </a:extLst>
            </p:cNvPr>
            <p:cNvSpPr txBox="1"/>
            <p:nvPr/>
          </p:nvSpPr>
          <p:spPr>
            <a:xfrm>
              <a:off x="1036827" y="18096774"/>
              <a:ext cx="3781455" cy="523220"/>
            </a:xfrm>
            <a:prstGeom prst="rect">
              <a:avLst/>
            </a:prstGeom>
            <a:noFill/>
          </p:spPr>
          <p:txBody>
            <a:bodyPr wrap="square" rtlCol="0">
              <a:spAutoFit/>
            </a:bodyPr>
            <a:lstStyle/>
            <a:p>
              <a:r>
                <a:rPr lang="en-GB" sz="2800" b="1">
                  <a:latin typeface="+mj-lt"/>
                  <a:cs typeface="Times New Roman" panose="02020603050405020304" pitchFamily="18" charset="0"/>
                </a:rPr>
                <a:t>Objective #4</a:t>
              </a:r>
            </a:p>
          </p:txBody>
        </p:sp>
        <p:sp>
          <p:nvSpPr>
            <p:cNvPr id="144" name="TextBox 143">
              <a:extLst>
                <a:ext uri="{FF2B5EF4-FFF2-40B4-BE49-F238E27FC236}">
                  <a16:creationId xmlns:a16="http://schemas.microsoft.com/office/drawing/2014/main" id="{F69950CB-B7A0-400C-95F7-99B6BB72FA4B}"/>
                </a:ext>
              </a:extLst>
            </p:cNvPr>
            <p:cNvSpPr txBox="1"/>
            <p:nvPr/>
          </p:nvSpPr>
          <p:spPr>
            <a:xfrm>
              <a:off x="1082214" y="18470083"/>
              <a:ext cx="5277855" cy="1200329"/>
            </a:xfrm>
            <a:prstGeom prst="rect">
              <a:avLst/>
            </a:prstGeom>
            <a:noFill/>
          </p:spPr>
          <p:txBody>
            <a:bodyPr wrap="square" rtlCol="0">
              <a:spAutoFit/>
            </a:bodyPr>
            <a:lstStyle/>
            <a:p>
              <a:pPr lvl="0">
                <a:tabLst>
                  <a:tab pos="900430" algn="l"/>
                  <a:tab pos="3371850" algn="l"/>
                  <a:tab pos="5715000" algn="r"/>
                </a:tabLst>
              </a:pPr>
              <a:r>
                <a:rPr lang="en-GB" sz="2400" spc="-15">
                  <a:solidFill>
                    <a:srgbClr val="000000"/>
                  </a:solidFill>
                  <a:effectLst/>
                  <a:latin typeface="Calibri Light" panose="020F0302020204030204" pitchFamily="34" charset="0"/>
                  <a:ea typeface="Times New Roman" panose="02020603050405020304" pitchFamily="18" charset="0"/>
                  <a:cs typeface="Arial Narrow" panose="020B0606020202030204" pitchFamily="34" charset="0"/>
                </a:rPr>
                <a:t>Implement and utilise the CI/CD process using GitHub actions to align more to an Agile method.</a:t>
              </a:r>
              <a:endParaRPr lang="en-GB" sz="2400" spc="-15">
                <a:solidFill>
                  <a:srgbClr val="000000"/>
                </a:solidFill>
                <a:effectLst/>
                <a:latin typeface="Arial Narrow" panose="020B0606020202030204" pitchFamily="34" charset="0"/>
                <a:ea typeface="Times New Roman" panose="02020603050405020304" pitchFamily="18" charset="0"/>
                <a:cs typeface="Arial Narrow" panose="020B0606020202030204" pitchFamily="34" charset="0"/>
              </a:endParaRPr>
            </a:p>
          </p:txBody>
        </p:sp>
        <p:sp>
          <p:nvSpPr>
            <p:cNvPr id="145" name="TextBox 144">
              <a:extLst>
                <a:ext uri="{FF2B5EF4-FFF2-40B4-BE49-F238E27FC236}">
                  <a16:creationId xmlns:a16="http://schemas.microsoft.com/office/drawing/2014/main" id="{4792F72F-0713-4B4D-BBA2-ECE1CC23DB82}"/>
                </a:ext>
              </a:extLst>
            </p:cNvPr>
            <p:cNvSpPr txBox="1"/>
            <p:nvPr/>
          </p:nvSpPr>
          <p:spPr>
            <a:xfrm>
              <a:off x="1113486" y="19730928"/>
              <a:ext cx="5764023" cy="1261884"/>
            </a:xfrm>
            <a:prstGeom prst="rect">
              <a:avLst/>
            </a:prstGeom>
            <a:noFill/>
          </p:spPr>
          <p:txBody>
            <a:bodyPr wrap="square" rtlCol="0">
              <a:spAutoFit/>
            </a:bodyPr>
            <a:lstStyle/>
            <a:p>
              <a:r>
                <a:rPr lang="en-GB" sz="2800" b="1">
                  <a:latin typeface="+mj-lt"/>
                  <a:cs typeface="Times New Roman" panose="02020603050405020304" pitchFamily="18" charset="0"/>
                </a:rPr>
                <a:t>Objective #5</a:t>
              </a:r>
            </a:p>
            <a:p>
              <a:r>
                <a:rPr lang="en-GB" sz="2400" spc="-15">
                  <a:solidFill>
                    <a:srgbClr val="000000"/>
                  </a:solidFill>
                  <a:effectLst/>
                  <a:latin typeface="Calibri Light" panose="020F0302020204030204" pitchFamily="34" charset="0"/>
                  <a:ea typeface="Times New Roman" panose="02020603050405020304" pitchFamily="18" charset="0"/>
                  <a:cs typeface="Arial Narrow" panose="020B0606020202030204" pitchFamily="34" charset="0"/>
                </a:rPr>
                <a:t>Implemen</a:t>
              </a:r>
              <a:r>
                <a:rPr lang="en-GB" sz="2400" spc="-15">
                  <a:solidFill>
                    <a:srgbClr val="000000"/>
                  </a:solidFill>
                  <a:latin typeface="Calibri Light" panose="020F0302020204030204" pitchFamily="34" charset="0"/>
                  <a:ea typeface="Times New Roman" panose="02020603050405020304" pitchFamily="18" charset="0"/>
                  <a:cs typeface="Arial Narrow" panose="020B0606020202030204" pitchFamily="34" charset="0"/>
                </a:rPr>
                <a:t>t a CI/CD pipeline for continuous improvement of code.</a:t>
              </a:r>
              <a:endParaRPr lang="en-GB" sz="2400" spc="-15">
                <a:solidFill>
                  <a:srgbClr val="000000"/>
                </a:solidFill>
                <a:effectLst/>
                <a:latin typeface="Arial Narrow" panose="020B0606020202030204" pitchFamily="34" charset="0"/>
                <a:ea typeface="Times New Roman" panose="02020603050405020304" pitchFamily="18" charset="0"/>
                <a:cs typeface="Arial Narrow" panose="020B0606020202030204" pitchFamily="34" charset="0"/>
              </a:endParaRPr>
            </a:p>
          </p:txBody>
        </p:sp>
      </p:grpSp>
      <p:grpSp>
        <p:nvGrpSpPr>
          <p:cNvPr id="149" name="Group 148">
            <a:extLst>
              <a:ext uri="{FF2B5EF4-FFF2-40B4-BE49-F238E27FC236}">
                <a16:creationId xmlns:a16="http://schemas.microsoft.com/office/drawing/2014/main" id="{D0219D1B-6FF7-49C7-93C2-8D3A44D3DB27}"/>
              </a:ext>
            </a:extLst>
          </p:cNvPr>
          <p:cNvGrpSpPr/>
          <p:nvPr/>
        </p:nvGrpSpPr>
        <p:grpSpPr>
          <a:xfrm>
            <a:off x="7067550" y="22547871"/>
            <a:ext cx="7178413" cy="5790629"/>
            <a:chOff x="7451988" y="12624758"/>
            <a:chExt cx="7178413" cy="5348394"/>
          </a:xfrm>
        </p:grpSpPr>
        <p:sp>
          <p:nvSpPr>
            <p:cNvPr id="150" name="Rectangle: Rounded Corners 149">
              <a:extLst>
                <a:ext uri="{FF2B5EF4-FFF2-40B4-BE49-F238E27FC236}">
                  <a16:creationId xmlns:a16="http://schemas.microsoft.com/office/drawing/2014/main" id="{CE701B07-5224-4501-8550-09F823BF02F5}"/>
                </a:ext>
              </a:extLst>
            </p:cNvPr>
            <p:cNvSpPr/>
            <p:nvPr/>
          </p:nvSpPr>
          <p:spPr>
            <a:xfrm>
              <a:off x="7451988" y="12624758"/>
              <a:ext cx="7178413" cy="5348394"/>
            </a:xfrm>
            <a:prstGeom prst="roundRect">
              <a:avLst>
                <a:gd name="adj" fmla="val 13799"/>
              </a:avLst>
            </a:prstGeom>
            <a:solidFill>
              <a:schemeClr val="bg1"/>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a:p>
          </p:txBody>
        </p:sp>
        <p:sp>
          <p:nvSpPr>
            <p:cNvPr id="151" name="TextBox 150">
              <a:extLst>
                <a:ext uri="{FF2B5EF4-FFF2-40B4-BE49-F238E27FC236}">
                  <a16:creationId xmlns:a16="http://schemas.microsoft.com/office/drawing/2014/main" id="{1655C977-D8F1-4B2F-8666-D15C10C47451}"/>
                </a:ext>
              </a:extLst>
            </p:cNvPr>
            <p:cNvSpPr txBox="1"/>
            <p:nvPr/>
          </p:nvSpPr>
          <p:spPr>
            <a:xfrm>
              <a:off x="9160899" y="12636621"/>
              <a:ext cx="4891309" cy="584775"/>
            </a:xfrm>
            <a:prstGeom prst="rect">
              <a:avLst/>
            </a:prstGeom>
            <a:noFill/>
          </p:spPr>
          <p:txBody>
            <a:bodyPr wrap="square" rtlCol="0">
              <a:spAutoFit/>
            </a:bodyPr>
            <a:lstStyle/>
            <a:p>
              <a:r>
                <a:rPr lang="en-GB" sz="3200" b="1">
                  <a:latin typeface="+mj-lt"/>
                  <a:cs typeface="Times New Roman" panose="02020603050405020304" pitchFamily="18" charset="0"/>
                </a:rPr>
                <a:t>System Overview</a:t>
              </a:r>
            </a:p>
          </p:txBody>
        </p:sp>
        <p:pic>
          <p:nvPicPr>
            <p:cNvPr id="156" name="Picture 155" descr="Graphical user interface, text, application, chat or text message&#10;&#10;Description automatically generated">
              <a:extLst>
                <a:ext uri="{FF2B5EF4-FFF2-40B4-BE49-F238E27FC236}">
                  <a16:creationId xmlns:a16="http://schemas.microsoft.com/office/drawing/2014/main" id="{B7FF4CDB-5C54-4FF6-8D9C-64295A0FAAC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89578" y="13236552"/>
              <a:ext cx="4402322" cy="2619893"/>
            </a:xfrm>
            <a:prstGeom prst="rect">
              <a:avLst/>
            </a:prstGeom>
          </p:spPr>
        </p:pic>
        <p:sp>
          <p:nvSpPr>
            <p:cNvPr id="157" name="TextBox 156">
              <a:extLst>
                <a:ext uri="{FF2B5EF4-FFF2-40B4-BE49-F238E27FC236}">
                  <a16:creationId xmlns:a16="http://schemas.microsoft.com/office/drawing/2014/main" id="{7AB37186-DDF8-4333-A98C-A53EB4DEE91C}"/>
                </a:ext>
              </a:extLst>
            </p:cNvPr>
            <p:cNvSpPr txBox="1"/>
            <p:nvPr/>
          </p:nvSpPr>
          <p:spPr>
            <a:xfrm>
              <a:off x="7828273" y="15782502"/>
              <a:ext cx="6605760" cy="2005586"/>
            </a:xfrm>
            <a:prstGeom prst="rect">
              <a:avLst/>
            </a:prstGeom>
            <a:noFill/>
          </p:spPr>
          <p:txBody>
            <a:bodyPr wrap="square" rtlCol="0">
              <a:spAutoFit/>
            </a:bodyPr>
            <a:lstStyle/>
            <a:p>
              <a:pPr algn="l"/>
              <a:r>
                <a:rPr lang="en-GB" sz="2400">
                  <a:latin typeface="+mj-lt"/>
                  <a:cs typeface="Times New Roman" panose="02020603050405020304" pitchFamily="18" charset="0"/>
                </a:rPr>
                <a:t>Using a serverless approach, this gives us the ability to commit code to the GitHub repo which triggers a continuous integration testing workflow. The workflow will check consistency in quality of code such as linting, unit testing, and static code analysis.</a:t>
              </a:r>
            </a:p>
            <a:p>
              <a:pPr algn="l"/>
              <a:endParaRPr lang="en-GB" sz="1800">
                <a:latin typeface="+mj-lt"/>
                <a:cs typeface="Times New Roman" panose="02020603050405020304" pitchFamily="18" charset="0"/>
              </a:endParaRPr>
            </a:p>
          </p:txBody>
        </p:sp>
      </p:grpSp>
      <p:sp>
        <p:nvSpPr>
          <p:cNvPr id="158" name="Rectangle: Rounded Corners 157">
            <a:extLst>
              <a:ext uri="{FF2B5EF4-FFF2-40B4-BE49-F238E27FC236}">
                <a16:creationId xmlns:a16="http://schemas.microsoft.com/office/drawing/2014/main" id="{97A84E04-FD6B-4148-AFB4-6232A3C1FF9C}"/>
              </a:ext>
            </a:extLst>
          </p:cNvPr>
          <p:cNvSpPr/>
          <p:nvPr/>
        </p:nvSpPr>
        <p:spPr>
          <a:xfrm>
            <a:off x="598205" y="28515912"/>
            <a:ext cx="13714500" cy="1539601"/>
          </a:xfrm>
          <a:prstGeom prst="roundRect">
            <a:avLst/>
          </a:prstGeom>
          <a:solidFill>
            <a:schemeClr val="bg1"/>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a:p>
        </p:txBody>
      </p:sp>
      <p:sp>
        <p:nvSpPr>
          <p:cNvPr id="159" name="TextBox 158">
            <a:extLst>
              <a:ext uri="{FF2B5EF4-FFF2-40B4-BE49-F238E27FC236}">
                <a16:creationId xmlns:a16="http://schemas.microsoft.com/office/drawing/2014/main" id="{F9FA81CF-BCBE-4AAC-8AC4-0FB92E8559FF}"/>
              </a:ext>
            </a:extLst>
          </p:cNvPr>
          <p:cNvSpPr txBox="1"/>
          <p:nvPr/>
        </p:nvSpPr>
        <p:spPr>
          <a:xfrm>
            <a:off x="598205" y="28515913"/>
            <a:ext cx="14044612" cy="523220"/>
          </a:xfrm>
          <a:prstGeom prst="rect">
            <a:avLst/>
          </a:prstGeom>
          <a:noFill/>
        </p:spPr>
        <p:txBody>
          <a:bodyPr wrap="square" rtlCol="0">
            <a:spAutoFit/>
          </a:bodyPr>
          <a:lstStyle/>
          <a:p>
            <a:r>
              <a:rPr lang="en-GB" sz="2800" i="1" spc="-15">
                <a:effectLst/>
                <a:latin typeface="+mj-lt"/>
                <a:ea typeface="Times New Roman" panose="02020603050405020304" pitchFamily="18" charset="0"/>
              </a:rPr>
              <a:t>References</a:t>
            </a:r>
            <a:endParaRPr lang="en-GB" sz="5400">
              <a:latin typeface="+mj-lt"/>
              <a:cs typeface="Times New Roman" panose="02020603050405020304" pitchFamily="18" charset="0"/>
            </a:endParaRPr>
          </a:p>
        </p:txBody>
      </p:sp>
      <p:grpSp>
        <p:nvGrpSpPr>
          <p:cNvPr id="160" name="Group 159">
            <a:extLst>
              <a:ext uri="{FF2B5EF4-FFF2-40B4-BE49-F238E27FC236}">
                <a16:creationId xmlns:a16="http://schemas.microsoft.com/office/drawing/2014/main" id="{D2B69540-5EF6-4288-8DBA-AA3043054ACA}"/>
              </a:ext>
            </a:extLst>
          </p:cNvPr>
          <p:cNvGrpSpPr/>
          <p:nvPr/>
        </p:nvGrpSpPr>
        <p:grpSpPr>
          <a:xfrm>
            <a:off x="6950347" y="9040987"/>
            <a:ext cx="7569193" cy="13351192"/>
            <a:chOff x="418355" y="18142217"/>
            <a:chExt cx="6574620" cy="9491154"/>
          </a:xfrm>
        </p:grpSpPr>
        <p:sp>
          <p:nvSpPr>
            <p:cNvPr id="161" name="Rectangle: Rounded Corners 160">
              <a:extLst>
                <a:ext uri="{FF2B5EF4-FFF2-40B4-BE49-F238E27FC236}">
                  <a16:creationId xmlns:a16="http://schemas.microsoft.com/office/drawing/2014/main" id="{50E20107-3B10-49B5-BF48-CA99B04FF300}"/>
                </a:ext>
              </a:extLst>
            </p:cNvPr>
            <p:cNvSpPr/>
            <p:nvPr/>
          </p:nvSpPr>
          <p:spPr>
            <a:xfrm>
              <a:off x="418355" y="18142217"/>
              <a:ext cx="6352640" cy="9491154"/>
            </a:xfrm>
            <a:prstGeom prst="roundRect">
              <a:avLst/>
            </a:prstGeom>
            <a:solidFill>
              <a:schemeClr val="bg1"/>
            </a:solidFill>
          </p:spPr>
          <p:style>
            <a:lnRef idx="1">
              <a:schemeClr val="accent5"/>
            </a:lnRef>
            <a:fillRef idx="3">
              <a:schemeClr val="accent5"/>
            </a:fillRef>
            <a:effectRef idx="2">
              <a:schemeClr val="accent5"/>
            </a:effectRef>
            <a:fontRef idx="minor">
              <a:schemeClr val="lt1"/>
            </a:fontRef>
          </p:style>
          <p:txBody>
            <a:bodyPr rtlCol="0" anchor="ctr"/>
            <a:lstStyle/>
            <a:p>
              <a:r>
                <a:rPr lang="en-GB" sz="2400"/>
                <a:t>§v</a:t>
              </a:r>
            </a:p>
          </p:txBody>
        </p:sp>
        <p:grpSp>
          <p:nvGrpSpPr>
            <p:cNvPr id="162" name="Group 161">
              <a:extLst>
                <a:ext uri="{FF2B5EF4-FFF2-40B4-BE49-F238E27FC236}">
                  <a16:creationId xmlns:a16="http://schemas.microsoft.com/office/drawing/2014/main" id="{FCA20A3F-8045-4840-BD81-4F841AA6248E}"/>
                </a:ext>
              </a:extLst>
            </p:cNvPr>
            <p:cNvGrpSpPr/>
            <p:nvPr/>
          </p:nvGrpSpPr>
          <p:grpSpPr>
            <a:xfrm>
              <a:off x="496009" y="18152079"/>
              <a:ext cx="6496966" cy="7246241"/>
              <a:chOff x="496009" y="18152079"/>
              <a:chExt cx="6496966" cy="7246241"/>
            </a:xfrm>
          </p:grpSpPr>
          <p:sp>
            <p:nvSpPr>
              <p:cNvPr id="163" name="TextBox 162">
                <a:extLst>
                  <a:ext uri="{FF2B5EF4-FFF2-40B4-BE49-F238E27FC236}">
                    <a16:creationId xmlns:a16="http://schemas.microsoft.com/office/drawing/2014/main" id="{60EB2C28-4177-434F-B688-64D100632D81}"/>
                  </a:ext>
                </a:extLst>
              </p:cNvPr>
              <p:cNvSpPr txBox="1"/>
              <p:nvPr/>
            </p:nvSpPr>
            <p:spPr>
              <a:xfrm>
                <a:off x="2878893" y="18152079"/>
                <a:ext cx="2978940" cy="584775"/>
              </a:xfrm>
              <a:prstGeom prst="rect">
                <a:avLst/>
              </a:prstGeom>
              <a:noFill/>
            </p:spPr>
            <p:txBody>
              <a:bodyPr wrap="square" rtlCol="0">
                <a:spAutoFit/>
              </a:bodyPr>
              <a:lstStyle/>
              <a:p>
                <a:r>
                  <a:rPr lang="en-GB" sz="3200" b="1">
                    <a:latin typeface="+mj-lt"/>
                    <a:cs typeface="Times New Roman" panose="02020603050405020304" pitchFamily="18" charset="0"/>
                  </a:rPr>
                  <a:t>Approach</a:t>
                </a:r>
              </a:p>
            </p:txBody>
          </p:sp>
          <p:sp>
            <p:nvSpPr>
              <p:cNvPr id="165" name="TextBox 164">
                <a:extLst>
                  <a:ext uri="{FF2B5EF4-FFF2-40B4-BE49-F238E27FC236}">
                    <a16:creationId xmlns:a16="http://schemas.microsoft.com/office/drawing/2014/main" id="{C09CE004-3493-4E72-9917-D49F3D5DA3B5}"/>
                  </a:ext>
                </a:extLst>
              </p:cNvPr>
              <p:cNvSpPr txBox="1"/>
              <p:nvPr/>
            </p:nvSpPr>
            <p:spPr>
              <a:xfrm>
                <a:off x="496009" y="20827882"/>
                <a:ext cx="2949181" cy="1640952"/>
              </a:xfrm>
              <a:prstGeom prst="rect">
                <a:avLst/>
              </a:prstGeom>
              <a:noFill/>
            </p:spPr>
            <p:txBody>
              <a:bodyPr wrap="square" rtlCol="0">
                <a:spAutoFit/>
              </a:bodyPr>
              <a:lstStyle/>
              <a:p>
                <a:pPr marL="171450" indent="-171450">
                  <a:buFont typeface="Arial" panose="020B0604020202020204" pitchFamily="34" charset="0"/>
                  <a:buChar char="•"/>
                </a:pPr>
                <a:r>
                  <a:rPr lang="en-US" sz="2400" dirty="0">
                    <a:latin typeface="Calibri" panose="020F0502020204030204" pitchFamily="34" charset="0"/>
                    <a:cs typeface="Calibri" panose="020F0502020204030204" pitchFamily="34" charset="0"/>
                  </a:rPr>
                  <a:t>Meetings with the client helped to facilitate gathering the facts for the PoC into functional and non-functional requirements. </a:t>
                </a:r>
              </a:p>
            </p:txBody>
          </p:sp>
          <p:sp>
            <p:nvSpPr>
              <p:cNvPr id="167" name="TextBox 166">
                <a:extLst>
                  <a:ext uri="{FF2B5EF4-FFF2-40B4-BE49-F238E27FC236}">
                    <a16:creationId xmlns:a16="http://schemas.microsoft.com/office/drawing/2014/main" id="{50E45282-177E-4503-9A6C-FA2B28FC0A7F}"/>
                  </a:ext>
                </a:extLst>
              </p:cNvPr>
              <p:cNvSpPr txBox="1"/>
              <p:nvPr/>
            </p:nvSpPr>
            <p:spPr>
              <a:xfrm>
                <a:off x="504999" y="24282473"/>
                <a:ext cx="6335269" cy="1115847"/>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Hybrid methodology; Waterfall and Agile would suit this project. As technology is adapting, an iterative approach would used to adapt to changes and influence inputs from the qualitative feedback from user evaluations. </a:t>
                </a:r>
              </a:p>
            </p:txBody>
          </p:sp>
          <p:sp>
            <p:nvSpPr>
              <p:cNvPr id="168" name="Rectangle 167">
                <a:extLst>
                  <a:ext uri="{FF2B5EF4-FFF2-40B4-BE49-F238E27FC236}">
                    <a16:creationId xmlns:a16="http://schemas.microsoft.com/office/drawing/2014/main" id="{1A9AF493-D6A1-4553-9DEA-AB218F25248B}"/>
                  </a:ext>
                </a:extLst>
              </p:cNvPr>
              <p:cNvSpPr/>
              <p:nvPr/>
            </p:nvSpPr>
            <p:spPr>
              <a:xfrm>
                <a:off x="595290" y="20543628"/>
                <a:ext cx="2935976" cy="261074"/>
              </a:xfrm>
              <a:prstGeom prst="rect">
                <a:avLst/>
              </a:prstGeom>
              <a:solidFill>
                <a:schemeClr val="accent1">
                  <a:alpha val="7695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Requirements Discovery</a:t>
                </a:r>
              </a:p>
            </p:txBody>
          </p:sp>
          <p:sp>
            <p:nvSpPr>
              <p:cNvPr id="169" name="TextBox 168">
                <a:extLst>
                  <a:ext uri="{FF2B5EF4-FFF2-40B4-BE49-F238E27FC236}">
                    <a16:creationId xmlns:a16="http://schemas.microsoft.com/office/drawing/2014/main" id="{45CA6FB1-6873-4764-AB85-F75AC0B17884}"/>
                  </a:ext>
                </a:extLst>
              </p:cNvPr>
              <p:cNvSpPr txBox="1"/>
              <p:nvPr/>
            </p:nvSpPr>
            <p:spPr>
              <a:xfrm>
                <a:off x="618463" y="18835105"/>
                <a:ext cx="6136884" cy="1640952"/>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Within this section we found that we could use requirements discovery to find the best methods for the customer, requirements workshops to best understand how to perform the methods correctly, and survey (before and after) to better understand the target audience and track progress metrics.</a:t>
                </a:r>
              </a:p>
            </p:txBody>
          </p:sp>
          <p:sp>
            <p:nvSpPr>
              <p:cNvPr id="171" name="TextBox 170">
                <a:extLst>
                  <a:ext uri="{FF2B5EF4-FFF2-40B4-BE49-F238E27FC236}">
                    <a16:creationId xmlns:a16="http://schemas.microsoft.com/office/drawing/2014/main" id="{66A50D2F-8403-4B98-92E0-D2193E715C65}"/>
                  </a:ext>
                </a:extLst>
              </p:cNvPr>
              <p:cNvSpPr txBox="1"/>
              <p:nvPr/>
            </p:nvSpPr>
            <p:spPr>
              <a:xfrm>
                <a:off x="3567887" y="20876686"/>
                <a:ext cx="3384966" cy="1378399"/>
              </a:xfrm>
              <a:prstGeom prst="rect">
                <a:avLst/>
              </a:prstGeom>
              <a:noFill/>
            </p:spPr>
            <p:txBody>
              <a:bodyPr wrap="square" rtlCol="0">
                <a:spAutoFit/>
              </a:bodyPr>
              <a:lstStyle/>
              <a:p>
                <a:pPr marL="171450" indent="-171450">
                  <a:buFont typeface="Arial" panose="020B0604020202020204" pitchFamily="34" charset="0"/>
                  <a:buChar char="•"/>
                </a:pPr>
                <a:r>
                  <a:rPr lang="en-US" sz="2400" dirty="0">
                    <a:latin typeface="Calibri" panose="020F0502020204030204" pitchFamily="34" charset="0"/>
                    <a:cs typeface="Calibri" panose="020F0502020204030204" pitchFamily="34" charset="0"/>
                  </a:rPr>
                  <a:t>The workshop will involve understanding the issue, and how to implement a PoC to overcome the current system.</a:t>
                </a:r>
              </a:p>
            </p:txBody>
          </p:sp>
          <p:sp>
            <p:nvSpPr>
              <p:cNvPr id="172" name="Rectangle 171">
                <a:extLst>
                  <a:ext uri="{FF2B5EF4-FFF2-40B4-BE49-F238E27FC236}">
                    <a16:creationId xmlns:a16="http://schemas.microsoft.com/office/drawing/2014/main" id="{E0152ACE-C40F-438D-A4EC-360E24587746}"/>
                  </a:ext>
                </a:extLst>
              </p:cNvPr>
              <p:cNvSpPr/>
              <p:nvPr/>
            </p:nvSpPr>
            <p:spPr>
              <a:xfrm>
                <a:off x="1199300" y="22578839"/>
                <a:ext cx="4870606" cy="212612"/>
              </a:xfrm>
              <a:prstGeom prst="rect">
                <a:avLst/>
              </a:prstGeom>
              <a:solidFill>
                <a:schemeClr val="accent1">
                  <a:alpha val="7695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Survey</a:t>
                </a:r>
              </a:p>
            </p:txBody>
          </p:sp>
          <p:sp>
            <p:nvSpPr>
              <p:cNvPr id="173" name="TextBox 172">
                <a:extLst>
                  <a:ext uri="{FF2B5EF4-FFF2-40B4-BE49-F238E27FC236}">
                    <a16:creationId xmlns:a16="http://schemas.microsoft.com/office/drawing/2014/main" id="{738A1E8A-0BBB-4EB6-99A3-001D961C7B58}"/>
                  </a:ext>
                </a:extLst>
              </p:cNvPr>
              <p:cNvSpPr txBox="1"/>
              <p:nvPr/>
            </p:nvSpPr>
            <p:spPr>
              <a:xfrm>
                <a:off x="516496" y="22830770"/>
                <a:ext cx="6476479" cy="1115847"/>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A survey will be produced to measure a new hire’s feedback on using the workflow system. The metrics will be based on a star system (1-5), helping to understand area’s which may need monitoring and improving.</a:t>
                </a:r>
              </a:p>
            </p:txBody>
          </p:sp>
        </p:grpSp>
      </p:grpSp>
      <p:sp>
        <p:nvSpPr>
          <p:cNvPr id="188" name="Rectangle: Rounded Corners 187">
            <a:extLst>
              <a:ext uri="{FF2B5EF4-FFF2-40B4-BE49-F238E27FC236}">
                <a16:creationId xmlns:a16="http://schemas.microsoft.com/office/drawing/2014/main" id="{F140EB4A-7E9A-4F66-A40D-9E2353766367}"/>
              </a:ext>
            </a:extLst>
          </p:cNvPr>
          <p:cNvSpPr/>
          <p:nvPr/>
        </p:nvSpPr>
        <p:spPr>
          <a:xfrm>
            <a:off x="577743" y="20564779"/>
            <a:ext cx="6284329" cy="7773722"/>
          </a:xfrm>
          <a:prstGeom prst="roundRect">
            <a:avLst>
              <a:gd name="adj" fmla="val 15050"/>
            </a:avLst>
          </a:prstGeom>
          <a:solidFill>
            <a:schemeClr val="bg1"/>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a:p>
        </p:txBody>
      </p:sp>
      <p:sp>
        <p:nvSpPr>
          <p:cNvPr id="186" name="Rectangle 185">
            <a:extLst>
              <a:ext uri="{FF2B5EF4-FFF2-40B4-BE49-F238E27FC236}">
                <a16:creationId xmlns:a16="http://schemas.microsoft.com/office/drawing/2014/main" id="{A7EFBEBA-2B34-44B4-AA21-450A4681D437}"/>
              </a:ext>
            </a:extLst>
          </p:cNvPr>
          <p:cNvSpPr/>
          <p:nvPr/>
        </p:nvSpPr>
        <p:spPr>
          <a:xfrm>
            <a:off x="10653130" y="12422725"/>
            <a:ext cx="3503465" cy="348693"/>
          </a:xfrm>
          <a:prstGeom prst="rect">
            <a:avLst/>
          </a:prstGeom>
          <a:solidFill>
            <a:schemeClr val="accent1">
              <a:alpha val="7695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Requirements Workshops</a:t>
            </a:r>
          </a:p>
        </p:txBody>
      </p:sp>
      <p:sp>
        <p:nvSpPr>
          <p:cNvPr id="147" name="TextBox 146">
            <a:extLst>
              <a:ext uri="{FF2B5EF4-FFF2-40B4-BE49-F238E27FC236}">
                <a16:creationId xmlns:a16="http://schemas.microsoft.com/office/drawing/2014/main" id="{B1AAE688-D296-44FD-A7DA-AF4A30801CEF}"/>
              </a:ext>
            </a:extLst>
          </p:cNvPr>
          <p:cNvSpPr txBox="1"/>
          <p:nvPr/>
        </p:nvSpPr>
        <p:spPr>
          <a:xfrm>
            <a:off x="795975" y="21714720"/>
            <a:ext cx="6100770" cy="5709833"/>
          </a:xfrm>
          <a:prstGeom prst="rect">
            <a:avLst/>
          </a:prstGeom>
          <a:noFill/>
        </p:spPr>
        <p:txBody>
          <a:bodyPr wrap="square" rtlCol="0">
            <a:spAutoFit/>
          </a:bodyPr>
          <a:lstStyle/>
          <a:p>
            <a:pPr lvl="0">
              <a:lnSpc>
                <a:spcPct val="107000"/>
              </a:lnSpc>
              <a:spcAft>
                <a:spcPts val="800"/>
              </a:spcAft>
            </a:pPr>
            <a:r>
              <a:rPr lang="en-US" sz="2400">
                <a:effectLst/>
                <a:latin typeface="+mj-lt"/>
                <a:ea typeface="Calibri" panose="020F0502020204030204" pitchFamily="34" charset="0"/>
                <a:cs typeface="Times New Roman" panose="02020603050405020304" pitchFamily="18" charset="0"/>
              </a:rPr>
              <a:t>The Covid-19 outbreak created a new dynamic across the globe. The outbreak changed face-to-face meetings and began virtual working as a primary method. The demand to work-from-home (WFH) made it difficult to maintain adequate work-family role boundaries (</a:t>
            </a:r>
            <a:r>
              <a:rPr lang="en-GB" sz="2400" err="1">
                <a:solidFill>
                  <a:srgbClr val="000000"/>
                </a:solidFill>
                <a:effectLst/>
                <a:latin typeface="+mj-lt"/>
                <a:ea typeface="Calibri" panose="020F0502020204030204" pitchFamily="34" charset="0"/>
                <a:cs typeface="Times New Roman" panose="02020603050405020304" pitchFamily="18" charset="0"/>
              </a:rPr>
              <a:t>Giurge</a:t>
            </a:r>
            <a:r>
              <a:rPr lang="en-GB" sz="2400">
                <a:solidFill>
                  <a:srgbClr val="000000"/>
                </a:solidFill>
                <a:effectLst/>
                <a:latin typeface="+mj-lt"/>
                <a:ea typeface="Calibri" panose="020F0502020204030204" pitchFamily="34" charset="0"/>
                <a:cs typeface="Times New Roman" panose="02020603050405020304" pitchFamily="18" charset="0"/>
              </a:rPr>
              <a:t>, </a:t>
            </a:r>
            <a:r>
              <a:rPr lang="en-GB" sz="2400" err="1">
                <a:solidFill>
                  <a:srgbClr val="000000"/>
                </a:solidFill>
                <a:effectLst/>
                <a:latin typeface="+mj-lt"/>
                <a:ea typeface="Calibri" panose="020F0502020204030204" pitchFamily="34" charset="0"/>
                <a:cs typeface="Times New Roman" panose="02020603050405020304" pitchFamily="18" charset="0"/>
              </a:rPr>
              <a:t>Bohns</a:t>
            </a:r>
            <a:r>
              <a:rPr lang="en-GB" sz="2400">
                <a:solidFill>
                  <a:srgbClr val="000000"/>
                </a:solidFill>
                <a:effectLst/>
                <a:latin typeface="+mj-lt"/>
                <a:ea typeface="Calibri" panose="020F0502020204030204" pitchFamily="34" charset="0"/>
                <a:cs typeface="Times New Roman" panose="02020603050405020304" pitchFamily="18" charset="0"/>
              </a:rPr>
              <a:t>, L., 2020</a:t>
            </a:r>
            <a:r>
              <a:rPr lang="en-US" sz="2400">
                <a:effectLst/>
                <a:latin typeface="+mj-lt"/>
                <a:ea typeface="Calibri" panose="020F0502020204030204" pitchFamily="34" charset="0"/>
                <a:cs typeface="Times New Roman" panose="02020603050405020304" pitchFamily="18" charset="0"/>
              </a:rPr>
              <a:t>). This idea is backed up with evidence, showing that HR managers are planning, and see WFH as a foundation for the future (</a:t>
            </a:r>
            <a:r>
              <a:rPr lang="en-US" sz="2400" err="1">
                <a:effectLst/>
                <a:latin typeface="+mj-lt"/>
                <a:ea typeface="Calibri" panose="020F0502020204030204" pitchFamily="34" charset="0"/>
                <a:cs typeface="Times New Roman" panose="02020603050405020304" pitchFamily="18" charset="0"/>
              </a:rPr>
              <a:t>Ozimek</a:t>
            </a:r>
            <a:r>
              <a:rPr lang="en-US" sz="2400">
                <a:effectLst/>
                <a:latin typeface="+mj-lt"/>
                <a:ea typeface="Calibri" panose="020F0502020204030204" pitchFamily="34" charset="0"/>
                <a:cs typeface="Times New Roman" panose="02020603050405020304" pitchFamily="18" charset="0"/>
              </a:rPr>
              <a:t>, 2020). This also shows that the disconnect between employer and employee has a potential negative impact on work status long-term (</a:t>
            </a:r>
            <a:r>
              <a:rPr lang="en-US" sz="2400" err="1">
                <a:effectLst/>
                <a:latin typeface="+mj-lt"/>
                <a:ea typeface="Calibri" panose="020F0502020204030204" pitchFamily="34" charset="0"/>
                <a:cs typeface="Times New Roman" panose="02020603050405020304" pitchFamily="18" charset="0"/>
              </a:rPr>
              <a:t>Weisner</a:t>
            </a:r>
            <a:r>
              <a:rPr lang="en-US" sz="2400">
                <a:effectLst/>
                <a:latin typeface="+mj-lt"/>
                <a:ea typeface="Calibri" panose="020F0502020204030204" pitchFamily="34" charset="0"/>
                <a:cs typeface="Times New Roman" panose="02020603050405020304" pitchFamily="18" charset="0"/>
              </a:rPr>
              <a:t> &amp; Sutton, 2015).</a:t>
            </a:r>
          </a:p>
          <a:p>
            <a:pPr lvl="0">
              <a:lnSpc>
                <a:spcPct val="107000"/>
              </a:lnSpc>
              <a:spcAft>
                <a:spcPts val="800"/>
              </a:spcAft>
            </a:pPr>
            <a:endParaRPr lang="en-US" sz="2400">
              <a:latin typeface="+mj-lt"/>
              <a:ea typeface="Calibri" panose="020F0502020204030204" pitchFamily="34" charset="0"/>
              <a:cs typeface="Times New Roman" panose="02020603050405020304" pitchFamily="18" charset="0"/>
            </a:endParaRPr>
          </a:p>
        </p:txBody>
      </p:sp>
      <p:sp>
        <p:nvSpPr>
          <p:cNvPr id="148" name="TextBox 147">
            <a:extLst>
              <a:ext uri="{FF2B5EF4-FFF2-40B4-BE49-F238E27FC236}">
                <a16:creationId xmlns:a16="http://schemas.microsoft.com/office/drawing/2014/main" id="{110EB114-0AB6-496F-A8A5-E3EF31289CF9}"/>
              </a:ext>
            </a:extLst>
          </p:cNvPr>
          <p:cNvSpPr txBox="1"/>
          <p:nvPr/>
        </p:nvSpPr>
        <p:spPr>
          <a:xfrm>
            <a:off x="1797793" y="20596445"/>
            <a:ext cx="5072801" cy="584775"/>
          </a:xfrm>
          <a:prstGeom prst="rect">
            <a:avLst/>
          </a:prstGeom>
          <a:noFill/>
        </p:spPr>
        <p:txBody>
          <a:bodyPr wrap="square" rtlCol="0">
            <a:spAutoFit/>
          </a:bodyPr>
          <a:lstStyle/>
          <a:p>
            <a:r>
              <a:rPr lang="en-GB" sz="3200" b="1">
                <a:latin typeface="+mj-lt"/>
                <a:cs typeface="Times New Roman" panose="02020603050405020304" pitchFamily="18" charset="0"/>
              </a:rPr>
              <a:t>Literature Review</a:t>
            </a:r>
          </a:p>
        </p:txBody>
      </p:sp>
      <p:pic>
        <p:nvPicPr>
          <p:cNvPr id="189" name="Picture 188" descr="A picture containing text, toy, vector graphics&#10;&#10;Description automatically generated">
            <a:extLst>
              <a:ext uri="{FF2B5EF4-FFF2-40B4-BE49-F238E27FC236}">
                <a16:creationId xmlns:a16="http://schemas.microsoft.com/office/drawing/2014/main" id="{7CE4961A-65AD-428C-A92F-F9CD7E92333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4103" y="1887996"/>
            <a:ext cx="2536866" cy="1864063"/>
          </a:xfrm>
          <a:prstGeom prst="rect">
            <a:avLst/>
          </a:prstGeom>
        </p:spPr>
      </p:pic>
      <p:grpSp>
        <p:nvGrpSpPr>
          <p:cNvPr id="191" name="Group 190">
            <a:extLst>
              <a:ext uri="{FF2B5EF4-FFF2-40B4-BE49-F238E27FC236}">
                <a16:creationId xmlns:a16="http://schemas.microsoft.com/office/drawing/2014/main" id="{544D6291-7B8D-40DC-9336-66DE41BE1EE5}"/>
              </a:ext>
            </a:extLst>
          </p:cNvPr>
          <p:cNvGrpSpPr/>
          <p:nvPr/>
        </p:nvGrpSpPr>
        <p:grpSpPr>
          <a:xfrm>
            <a:off x="14568262" y="3712417"/>
            <a:ext cx="6565332" cy="13906409"/>
            <a:chOff x="302543" y="17997045"/>
            <a:chExt cx="6635701" cy="9663239"/>
          </a:xfrm>
        </p:grpSpPr>
        <p:sp>
          <p:nvSpPr>
            <p:cNvPr id="192" name="Rectangle: Rounded Corners 191">
              <a:extLst>
                <a:ext uri="{FF2B5EF4-FFF2-40B4-BE49-F238E27FC236}">
                  <a16:creationId xmlns:a16="http://schemas.microsoft.com/office/drawing/2014/main" id="{F53EBE29-DE5E-4F81-83CC-A57744572828}"/>
                </a:ext>
              </a:extLst>
            </p:cNvPr>
            <p:cNvSpPr/>
            <p:nvPr/>
          </p:nvSpPr>
          <p:spPr>
            <a:xfrm>
              <a:off x="302543" y="17997045"/>
              <a:ext cx="6635701" cy="9663239"/>
            </a:xfrm>
            <a:prstGeom prst="roundRect">
              <a:avLst/>
            </a:prstGeom>
            <a:solidFill>
              <a:schemeClr val="bg1"/>
            </a:solidFill>
          </p:spPr>
          <p:style>
            <a:lnRef idx="1">
              <a:schemeClr val="accent5"/>
            </a:lnRef>
            <a:fillRef idx="3">
              <a:schemeClr val="accent5"/>
            </a:fillRef>
            <a:effectRef idx="2">
              <a:schemeClr val="accent5"/>
            </a:effectRef>
            <a:fontRef idx="minor">
              <a:schemeClr val="lt1"/>
            </a:fontRef>
          </p:style>
          <p:txBody>
            <a:bodyPr rtlCol="0" anchor="ctr"/>
            <a:lstStyle/>
            <a:p>
              <a:r>
                <a:rPr lang="en-GB" sz="2400"/>
                <a:t>§v</a:t>
              </a:r>
            </a:p>
          </p:txBody>
        </p:sp>
        <p:sp>
          <p:nvSpPr>
            <p:cNvPr id="194" name="TextBox 193">
              <a:extLst>
                <a:ext uri="{FF2B5EF4-FFF2-40B4-BE49-F238E27FC236}">
                  <a16:creationId xmlns:a16="http://schemas.microsoft.com/office/drawing/2014/main" id="{6A3F5095-47F2-42D0-B462-305424A103CD}"/>
                </a:ext>
              </a:extLst>
            </p:cNvPr>
            <p:cNvSpPr txBox="1"/>
            <p:nvPr/>
          </p:nvSpPr>
          <p:spPr>
            <a:xfrm>
              <a:off x="2878893" y="18152079"/>
              <a:ext cx="2978940" cy="415707"/>
            </a:xfrm>
            <a:prstGeom prst="rect">
              <a:avLst/>
            </a:prstGeom>
            <a:noFill/>
          </p:spPr>
          <p:txBody>
            <a:bodyPr wrap="square" rtlCol="0">
              <a:spAutoFit/>
            </a:bodyPr>
            <a:lstStyle/>
            <a:p>
              <a:r>
                <a:rPr lang="en-GB" sz="3200" b="1">
                  <a:latin typeface="+mj-lt"/>
                  <a:cs typeface="Times New Roman" panose="02020603050405020304" pitchFamily="18" charset="0"/>
                </a:rPr>
                <a:t>Results</a:t>
              </a:r>
            </a:p>
          </p:txBody>
        </p:sp>
      </p:grpSp>
      <p:sp>
        <p:nvSpPr>
          <p:cNvPr id="207" name="TextBox 206">
            <a:extLst>
              <a:ext uri="{FF2B5EF4-FFF2-40B4-BE49-F238E27FC236}">
                <a16:creationId xmlns:a16="http://schemas.microsoft.com/office/drawing/2014/main" id="{03BD7529-3C37-4D14-88E6-49E7D26AE757}"/>
              </a:ext>
            </a:extLst>
          </p:cNvPr>
          <p:cNvSpPr txBox="1"/>
          <p:nvPr/>
        </p:nvSpPr>
        <p:spPr>
          <a:xfrm>
            <a:off x="14570233" y="6704059"/>
            <a:ext cx="6258562" cy="1569660"/>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Browse Workflow– page will allow the user to select their next packaged workflow (a packaged workflow is a collection of inbuilt steps).</a:t>
            </a:r>
          </a:p>
          <a:p>
            <a:endParaRPr lang="en-US" sz="2400" dirty="0">
              <a:latin typeface="Calibri" panose="020F0502020204030204" pitchFamily="34" charset="0"/>
              <a:cs typeface="Calibri" panose="020F0502020204030204" pitchFamily="34" charset="0"/>
            </a:endParaRPr>
          </a:p>
        </p:txBody>
      </p:sp>
      <p:grpSp>
        <p:nvGrpSpPr>
          <p:cNvPr id="208" name="Group 207">
            <a:extLst>
              <a:ext uri="{FF2B5EF4-FFF2-40B4-BE49-F238E27FC236}">
                <a16:creationId xmlns:a16="http://schemas.microsoft.com/office/drawing/2014/main" id="{E1A8689D-8C0F-4C38-8903-53B065CABDE2}"/>
              </a:ext>
            </a:extLst>
          </p:cNvPr>
          <p:cNvGrpSpPr/>
          <p:nvPr/>
        </p:nvGrpSpPr>
        <p:grpSpPr>
          <a:xfrm>
            <a:off x="14576075" y="18060343"/>
            <a:ext cx="6565592" cy="11905970"/>
            <a:chOff x="186756" y="19082758"/>
            <a:chExt cx="6635964" cy="8722698"/>
          </a:xfrm>
        </p:grpSpPr>
        <p:sp>
          <p:nvSpPr>
            <p:cNvPr id="209" name="Rectangle: Rounded Corners 208">
              <a:extLst>
                <a:ext uri="{FF2B5EF4-FFF2-40B4-BE49-F238E27FC236}">
                  <a16:creationId xmlns:a16="http://schemas.microsoft.com/office/drawing/2014/main" id="{5F0BBE8B-19A0-4A16-8815-120B18D945EF}"/>
                </a:ext>
              </a:extLst>
            </p:cNvPr>
            <p:cNvSpPr/>
            <p:nvPr/>
          </p:nvSpPr>
          <p:spPr>
            <a:xfrm>
              <a:off x="186756" y="19082758"/>
              <a:ext cx="6635964" cy="8722698"/>
            </a:xfrm>
            <a:prstGeom prst="roundRect">
              <a:avLst>
                <a:gd name="adj" fmla="val 12895"/>
              </a:avLst>
            </a:prstGeom>
            <a:solidFill>
              <a:schemeClr val="bg1"/>
            </a:solidFill>
          </p:spPr>
          <p:style>
            <a:lnRef idx="1">
              <a:schemeClr val="accent5"/>
            </a:lnRef>
            <a:fillRef idx="3">
              <a:schemeClr val="accent5"/>
            </a:fillRef>
            <a:effectRef idx="2">
              <a:schemeClr val="accent5"/>
            </a:effectRef>
            <a:fontRef idx="minor">
              <a:schemeClr val="lt1"/>
            </a:fontRef>
          </p:style>
          <p:txBody>
            <a:bodyPr rtlCol="0" anchor="ctr"/>
            <a:lstStyle/>
            <a:p>
              <a:r>
                <a:rPr lang="en-GB" sz="2400"/>
                <a:t>§v</a:t>
              </a:r>
            </a:p>
          </p:txBody>
        </p:sp>
        <p:sp>
          <p:nvSpPr>
            <p:cNvPr id="210" name="TextBox 209">
              <a:extLst>
                <a:ext uri="{FF2B5EF4-FFF2-40B4-BE49-F238E27FC236}">
                  <a16:creationId xmlns:a16="http://schemas.microsoft.com/office/drawing/2014/main" id="{77D4ABF0-C1A0-49EF-ABC7-3C8BC45695CF}"/>
                </a:ext>
              </a:extLst>
            </p:cNvPr>
            <p:cNvSpPr txBox="1"/>
            <p:nvPr/>
          </p:nvSpPr>
          <p:spPr>
            <a:xfrm>
              <a:off x="2586932" y="19129168"/>
              <a:ext cx="2978940" cy="396894"/>
            </a:xfrm>
            <a:prstGeom prst="rect">
              <a:avLst/>
            </a:prstGeom>
            <a:noFill/>
          </p:spPr>
          <p:txBody>
            <a:bodyPr wrap="square" rtlCol="0">
              <a:spAutoFit/>
            </a:bodyPr>
            <a:lstStyle/>
            <a:p>
              <a:r>
                <a:rPr lang="en-GB" sz="3200" b="1">
                  <a:latin typeface="+mj-lt"/>
                  <a:cs typeface="Times New Roman" panose="02020603050405020304" pitchFamily="18" charset="0"/>
                </a:rPr>
                <a:t>Conclusion</a:t>
              </a:r>
            </a:p>
          </p:txBody>
        </p:sp>
      </p:grpSp>
      <p:sp>
        <p:nvSpPr>
          <p:cNvPr id="211" name="TextBox 210">
            <a:extLst>
              <a:ext uri="{FF2B5EF4-FFF2-40B4-BE49-F238E27FC236}">
                <a16:creationId xmlns:a16="http://schemas.microsoft.com/office/drawing/2014/main" id="{D74B8257-64D7-47E3-9F27-E5F0B496EBE9}"/>
              </a:ext>
            </a:extLst>
          </p:cNvPr>
          <p:cNvSpPr txBox="1"/>
          <p:nvPr/>
        </p:nvSpPr>
        <p:spPr>
          <a:xfrm>
            <a:off x="14967225" y="24907196"/>
            <a:ext cx="6052070" cy="5262979"/>
          </a:xfrm>
          <a:prstGeom prst="rect">
            <a:avLst/>
          </a:prstGeom>
          <a:noFill/>
        </p:spPr>
        <p:txBody>
          <a:bodyPr wrap="square" rtlCol="0">
            <a:spAutoFit/>
          </a:bodyPr>
          <a:lstStyle/>
          <a:p>
            <a:pPr algn="l"/>
            <a:r>
              <a:rPr lang="en-US" sz="2400" b="0" i="0">
                <a:solidFill>
                  <a:srgbClr val="000000"/>
                </a:solidFill>
                <a:effectLst/>
                <a:latin typeface="+mj-lt"/>
              </a:rPr>
              <a:t>In conclusion, it has been shown that the onboarding tool can improve collaboration, retention, and decrease employee turnover which have been identified previously as required areas of improvement.</a:t>
            </a:r>
          </a:p>
          <a:p>
            <a:pPr algn="l"/>
            <a:r>
              <a:rPr lang="en-US" sz="2400" b="0" i="0">
                <a:solidFill>
                  <a:srgbClr val="000000"/>
                </a:solidFill>
                <a:effectLst/>
                <a:latin typeface="+mj-lt"/>
              </a:rPr>
              <a:t>Using the CI/CD Pipeline helped to keep the code consistent and run through unit tests to ensure the code is safe. </a:t>
            </a:r>
          </a:p>
          <a:p>
            <a:pPr algn="l"/>
            <a:endParaRPr lang="en-US" sz="2400" b="0" i="0">
              <a:solidFill>
                <a:srgbClr val="000000"/>
              </a:solidFill>
              <a:effectLst/>
              <a:latin typeface="+mj-lt"/>
            </a:endParaRPr>
          </a:p>
          <a:p>
            <a:pPr algn="l"/>
            <a:r>
              <a:rPr lang="en-US" sz="2400">
                <a:solidFill>
                  <a:srgbClr val="000000"/>
                </a:solidFill>
                <a:latin typeface="+mj-lt"/>
              </a:rPr>
              <a:t>Overall, the feedback was great because I managed this project, set guidelines and timeline and really explored how to improve the organisation in an area it was lacking.</a:t>
            </a:r>
          </a:p>
          <a:p>
            <a:pPr algn="l"/>
            <a:endParaRPr lang="en-US" sz="2400" b="0" i="0">
              <a:solidFill>
                <a:srgbClr val="000000"/>
              </a:solidFill>
              <a:effectLst/>
              <a:latin typeface="+mj-lt"/>
            </a:endParaRPr>
          </a:p>
        </p:txBody>
      </p:sp>
      <p:pic>
        <p:nvPicPr>
          <p:cNvPr id="190" name="Picture 189" descr="A picture containing text, vector graphics&#10;&#10;Description automatically generated">
            <a:extLst>
              <a:ext uri="{FF2B5EF4-FFF2-40B4-BE49-F238E27FC236}">
                <a16:creationId xmlns:a16="http://schemas.microsoft.com/office/drawing/2014/main" id="{5637BED3-4FAB-4C2F-AA56-8C6D7503BA2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flipH="1">
            <a:off x="16571863" y="1938353"/>
            <a:ext cx="4096034" cy="1977316"/>
          </a:xfrm>
          <a:prstGeom prst="rect">
            <a:avLst/>
          </a:prstGeom>
        </p:spPr>
      </p:pic>
      <p:sp>
        <p:nvSpPr>
          <p:cNvPr id="74" name="TextBox 73">
            <a:extLst>
              <a:ext uri="{FF2B5EF4-FFF2-40B4-BE49-F238E27FC236}">
                <a16:creationId xmlns:a16="http://schemas.microsoft.com/office/drawing/2014/main" id="{C1EED7EC-6287-4590-A92A-70FBE0BA57DA}"/>
              </a:ext>
            </a:extLst>
          </p:cNvPr>
          <p:cNvSpPr txBox="1"/>
          <p:nvPr/>
        </p:nvSpPr>
        <p:spPr>
          <a:xfrm>
            <a:off x="7094405" y="2013617"/>
            <a:ext cx="8988374" cy="461665"/>
          </a:xfrm>
          <a:prstGeom prst="rect">
            <a:avLst/>
          </a:prstGeom>
          <a:noFill/>
        </p:spPr>
        <p:txBody>
          <a:bodyPr wrap="square" rtlCol="0">
            <a:spAutoFit/>
          </a:bodyPr>
          <a:lstStyle/>
          <a:p>
            <a:pPr algn="l"/>
            <a:r>
              <a:rPr lang="en-US" sz="2400"/>
              <a:t>DTSL7 – Digital And Technology Solutions Specialist (MSc)</a:t>
            </a:r>
          </a:p>
        </p:txBody>
      </p:sp>
      <p:sp>
        <p:nvSpPr>
          <p:cNvPr id="76" name="TextBox 75">
            <a:extLst>
              <a:ext uri="{FF2B5EF4-FFF2-40B4-BE49-F238E27FC236}">
                <a16:creationId xmlns:a16="http://schemas.microsoft.com/office/drawing/2014/main" id="{3E08888D-D0BE-47A5-BB35-2AE3C71FC127}"/>
              </a:ext>
            </a:extLst>
          </p:cNvPr>
          <p:cNvSpPr txBox="1"/>
          <p:nvPr/>
        </p:nvSpPr>
        <p:spPr>
          <a:xfrm>
            <a:off x="14572309" y="8059342"/>
            <a:ext cx="3458516" cy="3416320"/>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The workflow page can:</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Manage workflow.</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See related steps.</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Review workflow and comments.</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Upload documentation.</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Users who are assigned to this workflow</a:t>
            </a:r>
          </a:p>
        </p:txBody>
      </p:sp>
      <p:pic>
        <p:nvPicPr>
          <p:cNvPr id="13" name="Picture 12">
            <a:extLst>
              <a:ext uri="{FF2B5EF4-FFF2-40B4-BE49-F238E27FC236}">
                <a16:creationId xmlns:a16="http://schemas.microsoft.com/office/drawing/2014/main" id="{74352117-0CB1-472C-AE45-D7B51B2884A6}"/>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12076289" y="6437787"/>
            <a:ext cx="1876687" cy="2172003"/>
          </a:xfrm>
          <a:prstGeom prst="rect">
            <a:avLst/>
          </a:prstGeom>
        </p:spPr>
      </p:pic>
      <p:pic>
        <p:nvPicPr>
          <p:cNvPr id="15" name="Picture 14">
            <a:extLst>
              <a:ext uri="{FF2B5EF4-FFF2-40B4-BE49-F238E27FC236}">
                <a16:creationId xmlns:a16="http://schemas.microsoft.com/office/drawing/2014/main" id="{8EAD0FB5-03BD-4E1E-8D4D-AD1A13C3570A}"/>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9764461" y="6360051"/>
            <a:ext cx="2048161" cy="2219635"/>
          </a:xfrm>
          <a:prstGeom prst="rect">
            <a:avLst/>
          </a:prstGeom>
        </p:spPr>
      </p:pic>
      <p:sp>
        <p:nvSpPr>
          <p:cNvPr id="100" name="TextBox 99">
            <a:extLst>
              <a:ext uri="{FF2B5EF4-FFF2-40B4-BE49-F238E27FC236}">
                <a16:creationId xmlns:a16="http://schemas.microsoft.com/office/drawing/2014/main" id="{15507614-E8F3-44F2-8CC3-367326AF21BC}"/>
              </a:ext>
            </a:extLst>
          </p:cNvPr>
          <p:cNvSpPr txBox="1"/>
          <p:nvPr/>
        </p:nvSpPr>
        <p:spPr>
          <a:xfrm>
            <a:off x="14974512" y="18713121"/>
            <a:ext cx="5986724" cy="4893647"/>
          </a:xfrm>
          <a:prstGeom prst="rect">
            <a:avLst/>
          </a:prstGeom>
          <a:noFill/>
        </p:spPr>
        <p:txBody>
          <a:bodyPr wrap="square" rtlCol="0">
            <a:spAutoFit/>
          </a:bodyPr>
          <a:lstStyle/>
          <a:p>
            <a:pPr algn="l"/>
            <a:r>
              <a:rPr lang="en-US" sz="2400" dirty="0">
                <a:solidFill>
                  <a:srgbClr val="000000"/>
                </a:solidFill>
                <a:latin typeface="+mj-lt"/>
              </a:rPr>
              <a:t>The final product for the PoC met the requirements of the client, who were extremely satisfied of the work carried out and the results. The outcome from the client-side is to collect all information, resources, and links in order to pass this across to a “testing team” for their own development piece. The proposed idea of creating departmental workflows was met with excitement, instead of using the current standard of one size fits all.</a:t>
            </a:r>
          </a:p>
          <a:p>
            <a:pPr algn="l"/>
            <a:endParaRPr lang="en-US" sz="2400" dirty="0">
              <a:solidFill>
                <a:srgbClr val="000000"/>
              </a:solidFill>
              <a:latin typeface="+mj-lt"/>
            </a:endParaRPr>
          </a:p>
          <a:p>
            <a:pPr algn="l"/>
            <a:endParaRPr lang="en-US" sz="2400" dirty="0">
              <a:solidFill>
                <a:srgbClr val="000000"/>
              </a:solidFill>
              <a:latin typeface="+mj-lt"/>
            </a:endParaRPr>
          </a:p>
        </p:txBody>
      </p:sp>
      <p:pic>
        <p:nvPicPr>
          <p:cNvPr id="18" name="Picture 17">
            <a:extLst>
              <a:ext uri="{FF2B5EF4-FFF2-40B4-BE49-F238E27FC236}">
                <a16:creationId xmlns:a16="http://schemas.microsoft.com/office/drawing/2014/main" id="{4F57B200-09E6-4183-A23E-F81354497924}"/>
              </a:ext>
            </a:extLst>
          </p:cNvPr>
          <p:cNvPicPr>
            <a:picLocks noChangeAspect="1"/>
          </p:cNvPicPr>
          <p:nvPr/>
        </p:nvPicPr>
        <p:blipFill rotWithShape="1">
          <a:blip r:embed="rId18">
            <a:clrChange>
              <a:clrFrom>
                <a:srgbClr val="FFFFFF"/>
              </a:clrFrom>
              <a:clrTo>
                <a:srgbClr val="FFFFFF">
                  <a:alpha val="0"/>
                </a:srgbClr>
              </a:clrTo>
            </a:clrChange>
          </a:blip>
          <a:srcRect l="-1" r="560" b="6993"/>
          <a:stretch/>
        </p:blipFill>
        <p:spPr>
          <a:xfrm>
            <a:off x="18179137" y="22377282"/>
            <a:ext cx="2762111" cy="2515951"/>
          </a:xfrm>
          <a:prstGeom prst="rect">
            <a:avLst/>
          </a:prstGeom>
        </p:spPr>
      </p:pic>
      <p:sp>
        <p:nvSpPr>
          <p:cNvPr id="81" name="Rectangle 80">
            <a:extLst>
              <a:ext uri="{FF2B5EF4-FFF2-40B4-BE49-F238E27FC236}">
                <a16:creationId xmlns:a16="http://schemas.microsoft.com/office/drawing/2014/main" id="{67E8BAFD-A8EF-40D4-8D59-56A7ACD5070B}"/>
              </a:ext>
            </a:extLst>
          </p:cNvPr>
          <p:cNvSpPr/>
          <p:nvPr/>
        </p:nvSpPr>
        <p:spPr>
          <a:xfrm>
            <a:off x="1494971" y="21308951"/>
            <a:ext cx="3682936" cy="367252"/>
          </a:xfrm>
          <a:prstGeom prst="rect">
            <a:avLst/>
          </a:prstGeom>
          <a:solidFill>
            <a:schemeClr val="accent1">
              <a:alpha val="7695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Onboarding during Covid-19</a:t>
            </a:r>
          </a:p>
        </p:txBody>
      </p:sp>
      <p:sp>
        <p:nvSpPr>
          <p:cNvPr id="95" name="TextBox 94">
            <a:extLst>
              <a:ext uri="{FF2B5EF4-FFF2-40B4-BE49-F238E27FC236}">
                <a16:creationId xmlns:a16="http://schemas.microsoft.com/office/drawing/2014/main" id="{5C8A4316-4502-474B-9C5B-FAECD2EA10F6}"/>
              </a:ext>
            </a:extLst>
          </p:cNvPr>
          <p:cNvSpPr txBox="1"/>
          <p:nvPr/>
        </p:nvSpPr>
        <p:spPr>
          <a:xfrm>
            <a:off x="14971172" y="22419089"/>
            <a:ext cx="3525882" cy="2308324"/>
          </a:xfrm>
          <a:prstGeom prst="rect">
            <a:avLst/>
          </a:prstGeom>
          <a:noFill/>
        </p:spPr>
        <p:txBody>
          <a:bodyPr wrap="square" rtlCol="0">
            <a:spAutoFit/>
          </a:bodyPr>
          <a:lstStyle/>
          <a:p>
            <a:pPr algn="l"/>
            <a:endParaRPr lang="en-US" sz="2400">
              <a:solidFill>
                <a:srgbClr val="000000"/>
              </a:solidFill>
              <a:latin typeface="+mj-lt"/>
            </a:endParaRPr>
          </a:p>
          <a:p>
            <a:pPr algn="l"/>
            <a:r>
              <a:rPr lang="en-US" sz="2400">
                <a:solidFill>
                  <a:srgbClr val="000000"/>
                </a:solidFill>
                <a:latin typeface="+mj-lt"/>
              </a:rPr>
              <a:t>Feedback received (some shown opposite) also identified that the PoC was “up to date, and what the company was missing.”.</a:t>
            </a:r>
          </a:p>
        </p:txBody>
      </p:sp>
      <p:sp>
        <p:nvSpPr>
          <p:cNvPr id="96" name="Rectangle 95">
            <a:extLst>
              <a:ext uri="{FF2B5EF4-FFF2-40B4-BE49-F238E27FC236}">
                <a16:creationId xmlns:a16="http://schemas.microsoft.com/office/drawing/2014/main" id="{C28BB681-CA65-4957-92CB-70153798EE4B}"/>
              </a:ext>
            </a:extLst>
          </p:cNvPr>
          <p:cNvSpPr/>
          <p:nvPr/>
        </p:nvSpPr>
        <p:spPr>
          <a:xfrm>
            <a:off x="7803460" y="9624297"/>
            <a:ext cx="5607404" cy="299081"/>
          </a:xfrm>
          <a:prstGeom prst="rect">
            <a:avLst/>
          </a:prstGeom>
          <a:solidFill>
            <a:schemeClr val="accent1">
              <a:alpha val="7695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Requirements and Elicitation</a:t>
            </a:r>
          </a:p>
        </p:txBody>
      </p:sp>
      <p:sp>
        <p:nvSpPr>
          <p:cNvPr id="97" name="Rectangle 96">
            <a:extLst>
              <a:ext uri="{FF2B5EF4-FFF2-40B4-BE49-F238E27FC236}">
                <a16:creationId xmlns:a16="http://schemas.microsoft.com/office/drawing/2014/main" id="{4821EA0E-6CE9-4AE2-BC0F-8E6A50079F76}"/>
              </a:ext>
            </a:extLst>
          </p:cNvPr>
          <p:cNvSpPr/>
          <p:nvPr/>
        </p:nvSpPr>
        <p:spPr>
          <a:xfrm>
            <a:off x="7803460" y="17378059"/>
            <a:ext cx="5607404" cy="299081"/>
          </a:xfrm>
          <a:prstGeom prst="rect">
            <a:avLst/>
          </a:prstGeom>
          <a:solidFill>
            <a:schemeClr val="accent1">
              <a:alpha val="7695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mj-lt"/>
                <a:cs typeface="Times New Roman" panose="02020603050405020304" pitchFamily="18" charset="0"/>
              </a:rPr>
              <a:t>Process and Methodology</a:t>
            </a:r>
          </a:p>
        </p:txBody>
      </p:sp>
      <p:pic>
        <p:nvPicPr>
          <p:cNvPr id="3" name="Picture 2" descr="A picture containing text, vector graphics&#10;&#10;Description automatically generated">
            <a:extLst>
              <a:ext uri="{FF2B5EF4-FFF2-40B4-BE49-F238E27FC236}">
                <a16:creationId xmlns:a16="http://schemas.microsoft.com/office/drawing/2014/main" id="{1B1FE160-416D-424A-8BED-BE6BD3AF1441}"/>
              </a:ext>
            </a:extLst>
          </p:cNvPr>
          <p:cNvPicPr>
            <a:picLocks noChangeAspect="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7714" t="4340" r="3154" b="6820"/>
          <a:stretch/>
        </p:blipFill>
        <p:spPr>
          <a:xfrm>
            <a:off x="14888700" y="17293232"/>
            <a:ext cx="2062098" cy="1457751"/>
          </a:xfrm>
          <a:prstGeom prst="rect">
            <a:avLst/>
          </a:prstGeom>
        </p:spPr>
      </p:pic>
      <p:pic>
        <p:nvPicPr>
          <p:cNvPr id="9" name="Picture 8">
            <a:extLst>
              <a:ext uri="{FF2B5EF4-FFF2-40B4-BE49-F238E27FC236}">
                <a16:creationId xmlns:a16="http://schemas.microsoft.com/office/drawing/2014/main" id="{09742342-9BB3-4AB1-B910-15E741827333}"/>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7207644" y="19122343"/>
            <a:ext cx="6881150" cy="3169010"/>
          </a:xfrm>
          <a:prstGeom prst="rect">
            <a:avLst/>
          </a:prstGeom>
        </p:spPr>
      </p:pic>
      <p:pic>
        <p:nvPicPr>
          <p:cNvPr id="4" name="Picture 3" descr="A picture containing background pattern&#10;&#10;Description automatically generated">
            <a:extLst>
              <a:ext uri="{FF2B5EF4-FFF2-40B4-BE49-F238E27FC236}">
                <a16:creationId xmlns:a16="http://schemas.microsoft.com/office/drawing/2014/main" id="{3CF9BF55-243D-4BDE-A8F8-AA37D5FEBD8D}"/>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940904" y="20032970"/>
            <a:ext cx="2046584" cy="2046584"/>
          </a:xfrm>
          <a:prstGeom prst="rect">
            <a:avLst/>
          </a:prstGeom>
        </p:spPr>
      </p:pic>
      <p:sp>
        <p:nvSpPr>
          <p:cNvPr id="87" name="TextBox 86">
            <a:extLst>
              <a:ext uri="{FF2B5EF4-FFF2-40B4-BE49-F238E27FC236}">
                <a16:creationId xmlns:a16="http://schemas.microsoft.com/office/drawing/2014/main" id="{D5E05887-4B94-4047-B2EC-26D7154740BB}"/>
              </a:ext>
            </a:extLst>
          </p:cNvPr>
          <p:cNvSpPr txBox="1"/>
          <p:nvPr/>
        </p:nvSpPr>
        <p:spPr>
          <a:xfrm>
            <a:off x="784952" y="26910335"/>
            <a:ext cx="6163920" cy="1260345"/>
          </a:xfrm>
          <a:prstGeom prst="rect">
            <a:avLst/>
          </a:prstGeom>
          <a:noFill/>
        </p:spPr>
        <p:txBody>
          <a:bodyPr wrap="square">
            <a:spAutoFit/>
          </a:bodyPr>
          <a:lstStyle/>
          <a:p>
            <a:pPr lvl="0">
              <a:lnSpc>
                <a:spcPct val="107000"/>
              </a:lnSpc>
              <a:spcAft>
                <a:spcPts val="800"/>
              </a:spcAft>
            </a:pPr>
            <a:r>
              <a:rPr lang="en-US" sz="2400" i="0">
                <a:solidFill>
                  <a:srgbClr val="212121"/>
                </a:solidFill>
                <a:effectLst/>
                <a:latin typeface="+mj-lt"/>
              </a:rPr>
              <a:t>No onboarding program is perfect, and ineffective onboarding is a great way to lose valuable employees</a:t>
            </a:r>
            <a:r>
              <a:rPr lang="en-US" sz="2400">
                <a:solidFill>
                  <a:srgbClr val="212121"/>
                </a:solidFill>
                <a:latin typeface="+mj-lt"/>
              </a:rPr>
              <a:t> </a:t>
            </a:r>
            <a:r>
              <a:rPr lang="en-GB" sz="2400" b="0" i="0">
                <a:solidFill>
                  <a:srgbClr val="000000"/>
                </a:solidFill>
                <a:effectLst/>
                <a:latin typeface="+mj-lt"/>
              </a:rPr>
              <a:t>(Scott et al., 2022).</a:t>
            </a:r>
            <a:endParaRPr lang="en-GB" sz="2400">
              <a:effectLst/>
              <a:latin typeface="+mj-lt"/>
              <a:ea typeface="Calibri" panose="020F0502020204030204" pitchFamily="34" charset="0"/>
              <a:cs typeface="Times New Roman" panose="02020603050405020304" pitchFamily="18" charset="0"/>
            </a:endParaRPr>
          </a:p>
        </p:txBody>
      </p:sp>
      <p:sp>
        <p:nvSpPr>
          <p:cNvPr id="88" name="TextBox 87">
            <a:extLst>
              <a:ext uri="{FF2B5EF4-FFF2-40B4-BE49-F238E27FC236}">
                <a16:creationId xmlns:a16="http://schemas.microsoft.com/office/drawing/2014/main" id="{7DAF6467-152F-469A-81FD-A0AB60B05B65}"/>
              </a:ext>
            </a:extLst>
          </p:cNvPr>
          <p:cNvSpPr txBox="1"/>
          <p:nvPr/>
        </p:nvSpPr>
        <p:spPr>
          <a:xfrm>
            <a:off x="966305" y="28921283"/>
            <a:ext cx="12701465" cy="1078180"/>
          </a:xfrm>
          <a:prstGeom prst="rect">
            <a:avLst/>
          </a:prstGeom>
          <a:noFill/>
        </p:spPr>
        <p:txBody>
          <a:bodyPr wrap="square" rtlCol="0">
            <a:spAutoFit/>
          </a:bodyPr>
          <a:lstStyle/>
          <a:p>
            <a:pPr marL="342900" lvl="0" indent="-342900">
              <a:lnSpc>
                <a:spcPct val="107000"/>
              </a:lnSpc>
              <a:spcAft>
                <a:spcPts val="100"/>
              </a:spcAft>
              <a:buFont typeface="+mj-lt"/>
              <a:buAutoNum type="arabicPeriod"/>
            </a:pPr>
            <a:r>
              <a:rPr lang="en-GB" sz="2000" err="1">
                <a:solidFill>
                  <a:srgbClr val="000000"/>
                </a:solidFill>
                <a:effectLst/>
                <a:latin typeface="+mj-lt"/>
                <a:ea typeface="Calibri" panose="020F0502020204030204" pitchFamily="34" charset="0"/>
                <a:cs typeface="Times New Roman" panose="02020603050405020304" pitchFamily="18" charset="0"/>
              </a:rPr>
              <a:t>Giurge</a:t>
            </a:r>
            <a:r>
              <a:rPr lang="en-GB" sz="2000">
                <a:solidFill>
                  <a:srgbClr val="000000"/>
                </a:solidFill>
                <a:effectLst/>
                <a:latin typeface="+mj-lt"/>
                <a:ea typeface="Calibri" panose="020F0502020204030204" pitchFamily="34" charset="0"/>
                <a:cs typeface="Times New Roman" panose="02020603050405020304" pitchFamily="18" charset="0"/>
              </a:rPr>
              <a:t>, </a:t>
            </a:r>
            <a:r>
              <a:rPr lang="en-GB" sz="2000" err="1">
                <a:solidFill>
                  <a:srgbClr val="000000"/>
                </a:solidFill>
                <a:effectLst/>
                <a:latin typeface="+mj-lt"/>
                <a:ea typeface="Calibri" panose="020F0502020204030204" pitchFamily="34" charset="0"/>
                <a:cs typeface="Times New Roman" panose="02020603050405020304" pitchFamily="18" charset="0"/>
              </a:rPr>
              <a:t>Bohns</a:t>
            </a:r>
            <a:r>
              <a:rPr lang="en-GB" sz="2000">
                <a:solidFill>
                  <a:srgbClr val="000000"/>
                </a:solidFill>
                <a:effectLst/>
                <a:latin typeface="+mj-lt"/>
                <a:ea typeface="Calibri" panose="020F0502020204030204" pitchFamily="34" charset="0"/>
                <a:cs typeface="Times New Roman" panose="02020603050405020304" pitchFamily="18" charset="0"/>
              </a:rPr>
              <a:t>, L., 2020. </a:t>
            </a:r>
            <a:r>
              <a:rPr lang="en-GB" sz="2000" i="1">
                <a:effectLst/>
                <a:latin typeface="+mj-lt"/>
                <a:ea typeface="Calibri" panose="020F0502020204030204" pitchFamily="34" charset="0"/>
                <a:cs typeface="Times New Roman" panose="02020603050405020304" pitchFamily="18" charset="0"/>
              </a:rPr>
              <a:t>3 Tips to Avoid WFH Burnout</a:t>
            </a:r>
            <a:r>
              <a:rPr lang="en-GB" sz="2000">
                <a:effectLst/>
                <a:latin typeface="+mj-lt"/>
                <a:ea typeface="Calibri" panose="020F0502020204030204" pitchFamily="34" charset="0"/>
                <a:cs typeface="Times New Roman" panose="02020603050405020304" pitchFamily="18" charset="0"/>
              </a:rPr>
              <a:t>. [online] Harvard Business Review. Available at: &lt;https://hbr.org/2020/04/3-tips-to-avoid-wfh-burnout&gt; [Accessed 16 August 2022].</a:t>
            </a:r>
          </a:p>
          <a:p>
            <a:pPr marL="342900" lvl="0" indent="-342900">
              <a:lnSpc>
                <a:spcPct val="107000"/>
              </a:lnSpc>
              <a:spcAft>
                <a:spcPts val="100"/>
              </a:spcAft>
              <a:buFont typeface="+mj-lt"/>
              <a:buAutoNum type="arabicPeriod"/>
            </a:pPr>
            <a:r>
              <a:rPr lang="en-GB" sz="2000" err="1">
                <a:solidFill>
                  <a:srgbClr val="000000"/>
                </a:solidFill>
                <a:effectLst/>
                <a:latin typeface="+mj-lt"/>
                <a:ea typeface="Calibri" panose="020F0502020204030204" pitchFamily="34" charset="0"/>
                <a:cs typeface="Times New Roman" panose="02020603050405020304" pitchFamily="18" charset="0"/>
              </a:rPr>
              <a:t>Ozimek</a:t>
            </a:r>
            <a:r>
              <a:rPr lang="en-GB" sz="2000">
                <a:solidFill>
                  <a:srgbClr val="000000"/>
                </a:solidFill>
                <a:effectLst/>
                <a:latin typeface="+mj-lt"/>
                <a:ea typeface="Calibri" panose="020F0502020204030204" pitchFamily="34" charset="0"/>
                <a:cs typeface="Times New Roman" panose="02020603050405020304" pitchFamily="18" charset="0"/>
              </a:rPr>
              <a:t>, A., 2020. The Future of Remote Work. </a:t>
            </a:r>
            <a:r>
              <a:rPr lang="en-GB" sz="2000" i="1">
                <a:effectLst/>
                <a:latin typeface="+mj-lt"/>
                <a:ea typeface="Calibri" panose="020F0502020204030204" pitchFamily="34" charset="0"/>
                <a:cs typeface="Times New Roman" panose="02020603050405020304" pitchFamily="18" charset="0"/>
              </a:rPr>
              <a:t>SSRN Electronic Journal</a:t>
            </a:r>
            <a:r>
              <a:rPr lang="en-GB" sz="2000">
                <a:effectLst/>
                <a:latin typeface="+mj-lt"/>
                <a:ea typeface="Calibri" panose="020F0502020204030204" pitchFamily="34" charset="0"/>
                <a:cs typeface="Times New Roman" panose="02020603050405020304" pitchFamily="18" charset="0"/>
              </a:rPr>
              <a:t>,.</a:t>
            </a:r>
          </a:p>
        </p:txBody>
      </p:sp>
      <p:pic>
        <p:nvPicPr>
          <p:cNvPr id="8" name="Picture 7" descr="Icon&#10;&#10;Description automatically generated">
            <a:extLst>
              <a:ext uri="{FF2B5EF4-FFF2-40B4-BE49-F238E27FC236}">
                <a16:creationId xmlns:a16="http://schemas.microsoft.com/office/drawing/2014/main" id="{86D5D7A1-C206-4BD1-B1C8-5FFC6D46B846}"/>
              </a:ext>
            </a:extLst>
          </p:cNvPr>
          <p:cNvPicPr>
            <a:picLocks noChangeAspect="1"/>
          </p:cNvPicPr>
          <p:nvPr/>
        </p:nvPicPr>
        <p:blipFill rotWithShape="1">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rcRect l="14735" t="13046" r="15706" b="12786"/>
          <a:stretch/>
        </p:blipFill>
        <p:spPr>
          <a:xfrm>
            <a:off x="12848764" y="22154539"/>
            <a:ext cx="1685478" cy="1797187"/>
          </a:xfrm>
          <a:prstGeom prst="rect">
            <a:avLst/>
          </a:prstGeom>
        </p:spPr>
      </p:pic>
      <p:pic>
        <p:nvPicPr>
          <p:cNvPr id="14" name="Picture 13">
            <a:extLst>
              <a:ext uri="{FF2B5EF4-FFF2-40B4-BE49-F238E27FC236}">
                <a16:creationId xmlns:a16="http://schemas.microsoft.com/office/drawing/2014/main" id="{C30771DE-9186-4847-9329-50942208E910}"/>
              </a:ext>
            </a:extLst>
          </p:cNvPr>
          <p:cNvPicPr>
            <a:picLocks noChangeAspect="1"/>
          </p:cNvPicPr>
          <p:nvPr/>
        </p:nvPicPr>
        <p:blipFill>
          <a:blip r:embed="rId23"/>
          <a:stretch>
            <a:fillRect/>
          </a:stretch>
        </p:blipFill>
        <p:spPr>
          <a:xfrm>
            <a:off x="14762790" y="4519220"/>
            <a:ext cx="6152927" cy="2201088"/>
          </a:xfrm>
          <a:prstGeom prst="rect">
            <a:avLst/>
          </a:prstGeom>
        </p:spPr>
      </p:pic>
      <p:pic>
        <p:nvPicPr>
          <p:cNvPr id="23" name="Picture 22">
            <a:extLst>
              <a:ext uri="{FF2B5EF4-FFF2-40B4-BE49-F238E27FC236}">
                <a16:creationId xmlns:a16="http://schemas.microsoft.com/office/drawing/2014/main" id="{FEF0EBF0-7970-4059-B11D-98450EA6F02B}"/>
              </a:ext>
            </a:extLst>
          </p:cNvPr>
          <p:cNvPicPr>
            <a:picLocks noChangeAspect="1"/>
          </p:cNvPicPr>
          <p:nvPr/>
        </p:nvPicPr>
        <p:blipFill>
          <a:blip r:embed="rId24"/>
          <a:stretch>
            <a:fillRect/>
          </a:stretch>
        </p:blipFill>
        <p:spPr>
          <a:xfrm>
            <a:off x="17959002" y="8192151"/>
            <a:ext cx="3171015" cy="3062045"/>
          </a:xfrm>
          <a:prstGeom prst="rect">
            <a:avLst/>
          </a:prstGeom>
        </p:spPr>
      </p:pic>
      <p:sp>
        <p:nvSpPr>
          <p:cNvPr id="102" name="TextBox 101">
            <a:extLst>
              <a:ext uri="{FF2B5EF4-FFF2-40B4-BE49-F238E27FC236}">
                <a16:creationId xmlns:a16="http://schemas.microsoft.com/office/drawing/2014/main" id="{E60F7E3D-94C4-4788-AA45-9ED8DB2F5FA1}"/>
              </a:ext>
            </a:extLst>
          </p:cNvPr>
          <p:cNvSpPr txBox="1"/>
          <p:nvPr/>
        </p:nvSpPr>
        <p:spPr>
          <a:xfrm>
            <a:off x="14586873" y="11652686"/>
            <a:ext cx="6543144" cy="1569660"/>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User Page – will show skills, details about user, and the workflows they currently have in progress. The user can then control their profile and track their progress.</a:t>
            </a:r>
          </a:p>
        </p:txBody>
      </p:sp>
      <p:pic>
        <p:nvPicPr>
          <p:cNvPr id="7" name="Picture 6">
            <a:extLst>
              <a:ext uri="{FF2B5EF4-FFF2-40B4-BE49-F238E27FC236}">
                <a16:creationId xmlns:a16="http://schemas.microsoft.com/office/drawing/2014/main" id="{1B5AF6A3-25C8-4473-8C80-35A115D116EC}"/>
              </a:ext>
            </a:extLst>
          </p:cNvPr>
          <p:cNvPicPr>
            <a:picLocks noChangeAspect="1"/>
          </p:cNvPicPr>
          <p:nvPr/>
        </p:nvPicPr>
        <p:blipFill>
          <a:blip r:embed="rId25">
            <a:clrChange>
              <a:clrFrom>
                <a:srgbClr val="F8F9FC"/>
              </a:clrFrom>
              <a:clrTo>
                <a:srgbClr val="F8F9FC">
                  <a:alpha val="0"/>
                </a:srgbClr>
              </a:clrTo>
            </a:clrChange>
          </a:blip>
          <a:stretch>
            <a:fillRect/>
          </a:stretch>
        </p:blipFill>
        <p:spPr>
          <a:xfrm>
            <a:off x="14619947" y="13195171"/>
            <a:ext cx="6438612" cy="3529985"/>
          </a:xfrm>
          <a:prstGeom prst="rect">
            <a:avLst/>
          </a:prstGeom>
        </p:spPr>
      </p:pic>
    </p:spTree>
    <p:extLst>
      <p:ext uri="{BB962C8B-B14F-4D97-AF65-F5344CB8AC3E}">
        <p14:creationId xmlns:p14="http://schemas.microsoft.com/office/powerpoint/2010/main" val="1787527035"/>
      </p:ext>
    </p:extLst>
  </p:cSld>
  <p:clrMapOvr>
    <a:masterClrMapping/>
  </p:clrMapOvr>
</p:sld>
</file>

<file path=ppt/theme/theme1.xml><?xml version="1.0" encoding="utf-8"?>
<a:theme xmlns:a="http://schemas.openxmlformats.org/drawingml/2006/main" name="A1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0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0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PosterPresentations.com-100CMx140CM</Template>
  <TotalTime>6988</TotalTime>
  <Words>1063</Words>
  <Application>Microsoft Office PowerPoint</Application>
  <PresentationFormat>Custom</PresentationFormat>
  <Paragraphs>72</Paragraphs>
  <Slides>1</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vt:i4>
      </vt:variant>
    </vt:vector>
  </HeadingPairs>
  <TitlesOfParts>
    <vt:vector size="10" baseType="lpstr">
      <vt:lpstr>Arial</vt:lpstr>
      <vt:lpstr>Arial Black</vt:lpstr>
      <vt:lpstr>Arial Narrow</vt:lpstr>
      <vt:lpstr>Calibri</vt:lpstr>
      <vt:lpstr>Calibri Light</vt:lpstr>
      <vt:lpstr>Times New Roman</vt:lpstr>
      <vt:lpstr>Trebuchet MS</vt:lpstr>
      <vt:lpstr>A1 Template</vt:lpstr>
      <vt:lpstr>Without Guides</vt:lpstr>
      <vt:lpstr>PowerPoint Presentation</vt:lpstr>
    </vt:vector>
  </TitlesOfParts>
  <Manager>A. Kotoulas</Manager>
  <Company>Canterbury Media Services, Inc.</Company>
  <LinksUpToDate>false</LinksUpToDate>
  <SharedDoc>false</SharedDoc>
  <HyperlinkBase>https://www.posterpresentations.com/free-poster-templates.html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A1 PowerPoint Presentation</dc:title>
  <dc:subject>Research poster presentation template</dc:subject>
  <dc:creator>PosterPresentations.com</dc:creator>
  <cp:keywords>A1 Powerpoint poster template, scientific poster template, research poster template</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dc:description>
  <cp:lastModifiedBy>Heslop, Alan</cp:lastModifiedBy>
  <cp:revision>186</cp:revision>
  <cp:lastPrinted>2022-05-30T13:07:34Z</cp:lastPrinted>
  <dcterms:created xsi:type="dcterms:W3CDTF">2012-02-10T00:21:22Z</dcterms:created>
  <dcterms:modified xsi:type="dcterms:W3CDTF">2022-08-19T10:20:55Z</dcterms:modified>
  <cp:category>Research poster templates</cp:category>
</cp:coreProperties>
</file>